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732" r:id="rId2"/>
    <p:sldId id="328" r:id="rId3"/>
    <p:sldId id="723" r:id="rId4"/>
    <p:sldId id="733" r:id="rId5"/>
    <p:sldId id="700" r:id="rId6"/>
    <p:sldId id="725" r:id="rId7"/>
    <p:sldId id="726" r:id="rId8"/>
    <p:sldId id="334" r:id="rId9"/>
    <p:sldId id="312" r:id="rId10"/>
    <p:sldId id="705" r:id="rId11"/>
    <p:sldId id="706" r:id="rId12"/>
    <p:sldId id="734" r:id="rId13"/>
    <p:sldId id="727" r:id="rId14"/>
    <p:sldId id="728" r:id="rId15"/>
    <p:sldId id="701" r:id="rId16"/>
    <p:sldId id="729" r:id="rId17"/>
    <p:sldId id="730" r:id="rId18"/>
    <p:sldId id="707" r:id="rId19"/>
    <p:sldId id="731" r:id="rId20"/>
    <p:sldId id="331" r:id="rId21"/>
    <p:sldId id="687" r:id="rId22"/>
    <p:sldId id="336" r:id="rId23"/>
    <p:sldId id="712" r:id="rId24"/>
    <p:sldId id="698" r:id="rId25"/>
    <p:sldId id="708" r:id="rId26"/>
    <p:sldId id="653" r:id="rId27"/>
    <p:sldId id="70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F78F20-8F28-BFF8-D03A-5557D5E59A54}" name="Александра Смыслова" initials="АС" userId="e95dd86a6d5f8983" providerId="Windows Live"/>
  <p188:author id="{012E03A0-F0D7-27F0-E005-7AE4BB8D2603}" name="marketing1" initials="m" userId="marketing1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BDF"/>
    <a:srgbClr val="003399"/>
    <a:srgbClr val="000000"/>
    <a:srgbClr val="8497B0"/>
    <a:srgbClr val="7F7F7F"/>
    <a:srgbClr val="CC9900"/>
    <a:srgbClr val="963BD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69" autoAdjust="0"/>
    <p:restoredTop sz="94740"/>
  </p:normalViewPr>
  <p:slideViewPr>
    <p:cSldViewPr snapToGrid="0">
      <p:cViewPr varScale="1">
        <p:scale>
          <a:sx n="85" d="100"/>
          <a:sy n="85" d="100"/>
        </p:scale>
        <p:origin x="51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nna\Downloads\&#1056;&#1077;&#1077;&#1089;&#1090;&#1088;%20&#1060;&#1055;&#1059;%20&#1087;&#1086;%20&#1080;&#1079;&#1076;&#1072;&#1090;&#1077;&#1083;&#1100;&#1089;&#1090;&#1074;&#1072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10072293005691E-2"/>
          <c:y val="0"/>
          <c:w val="0.97437985541398864"/>
          <c:h val="0.901133441457975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3BD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7E3-47B0-8033-21B3A47CFA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Лист7!$A$1:$A$7</c:f>
              <c:strCache>
                <c:ptCount val="7"/>
                <c:pt idx="0">
                  <c:v>Znanium</c:v>
                </c:pt>
                <c:pt idx="1">
                  <c:v>Университетская библиотека онлайн</c:v>
                </c:pt>
                <c:pt idx="2">
                  <c:v>Лань</c:v>
                </c:pt>
                <c:pt idx="3">
                  <c:v>Консультант студента</c:v>
                </c:pt>
                <c:pt idx="4">
                  <c:v>IPR SMART</c:v>
                </c:pt>
                <c:pt idx="5">
                  <c:v>Book.ru</c:v>
                </c:pt>
                <c:pt idx="6">
                  <c:v>PROFобразование</c:v>
                </c:pt>
              </c:strCache>
            </c:strRef>
          </c:cat>
          <c:val>
            <c:numRef>
              <c:f>Лист7!$B$1:$B$7</c:f>
              <c:numCache>
                <c:formatCode>0</c:formatCode>
                <c:ptCount val="7"/>
                <c:pt idx="0">
                  <c:v>1028145</c:v>
                </c:pt>
                <c:pt idx="1">
                  <c:v>1073299</c:v>
                </c:pt>
                <c:pt idx="2">
                  <c:v>875223</c:v>
                </c:pt>
                <c:pt idx="3" formatCode="General">
                  <c:v>331037</c:v>
                </c:pt>
                <c:pt idx="4">
                  <c:v>432443</c:v>
                </c:pt>
                <c:pt idx="5">
                  <c:v>200661</c:v>
                </c:pt>
                <c:pt idx="6">
                  <c:v>91335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3-47B0-8033-21B3A47CF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54679904"/>
        <c:axId val="1954619584"/>
      </c:barChart>
      <c:catAx>
        <c:axId val="19546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4619584"/>
        <c:crosses val="autoZero"/>
        <c:auto val="1"/>
        <c:lblAlgn val="ctr"/>
        <c:lblOffset val="100"/>
        <c:noMultiLvlLbl val="0"/>
      </c:catAx>
      <c:valAx>
        <c:axId val="1954619584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95467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23F9-191E-7D42-8AF9-5EF62FAC2039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D98FB-5FE0-5346-8154-7FB21A47C4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5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1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30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17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21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3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Базовая коллекция СПО – 9 </a:t>
            </a:r>
            <a:r>
              <a:rPr lang="ru-RU" dirty="0" err="1"/>
              <a:t>тыс</a:t>
            </a:r>
            <a:r>
              <a:rPr lang="ru-RU" dirty="0"/>
              <a:t> учебников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301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87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60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66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0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Добавить номера </a:t>
            </a:r>
            <a:r>
              <a:rPr lang="ru-RU" dirty="0" err="1"/>
              <a:t>св</a:t>
            </a:r>
            <a:r>
              <a:rPr lang="ru-RU" dirty="0"/>
              <a:t>-в и даты выдачи, ГОСТ для слабовидящих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10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3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22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50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60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628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02147-5A04-3B41-98BD-BDE6156F9FE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2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56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0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8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1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1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D98FB-5FE0-5346-8154-7FB21A47C4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1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A4F6B-D9FE-4295-B796-589D861DA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4297E0-B65F-4147-8689-5BCCCDE91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75BEA-8C07-4696-8854-0A98105B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E5B0B-99CE-4C34-8E95-3AF29E86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C9601-70D5-42FF-8A10-779C5DD6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2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B5BA-C1DF-4ADE-9850-20EB0470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1CAC2F-BA6F-4B8D-9821-A218F929C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2E125F-DFD5-4520-8AA6-2D0707EF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3781B-1CEE-4914-A480-7C8D3A92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9F5E52-047E-4467-A74C-3DC84396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4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8FCD13-3C95-4DA4-9C85-8C27EF1E0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F851FD-ED62-4892-82BC-724458101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6A44E3-1ED0-48F1-BEA8-15745B4E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559B7-6DA6-4359-A39F-DEB26E99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D4440-1664-4A06-84D1-450D022C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2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122BA-EBCD-4314-A120-503002BA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15994A-42BD-46D3-91E9-2C6EA472D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E9E5D-5884-424D-9873-374C928C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4F158-D89A-4D01-94D7-C116DBD9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263B-0C5D-424D-AB67-7EC7D424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6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12FC6-B855-4F73-BAB8-39B55EC8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D5CB7C-B769-4FD5-B36F-3080241F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28199-1878-4638-964E-9D7EC44A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10975-1814-4A7C-B9F3-E236F866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D4B4CC-99D3-4037-8EBF-B5ECA31F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83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4FC41-F1A4-4328-8DF0-703D57A0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6F7DF-5C35-4809-A367-F69EF5904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3A6814-1DA5-42DD-8A0C-90852402A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7ABFFD-4C22-4BC5-8A92-355113372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9D9B24-325C-435E-BF66-603A4C12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38B6DD-ED41-4078-9F1B-70FA3204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8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02CB30-E6D9-487B-BACC-3BCB7EDC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6F110C-D9C5-45EA-9C3C-E7F1A3CFB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95E7CE-76FA-4864-9048-A8DD05D58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58706-ECA2-46B1-BBA6-ADD68EC58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B8B5D6-6469-4A84-B4CF-A00C7022B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E54247-7C72-4C16-A0AE-E0BEB43B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0A51BD7-4565-446B-B278-0EBE2F8C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88C16C-59C9-4ED6-980D-39209F95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7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FF97C-F7D8-4AA2-9084-2CEB1D78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DFF8B2-9E3B-41EC-A30C-1A410B6B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8B1BFA-9E6D-4B20-AEE0-04B84166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80A8C3-AA2D-4CCF-83E4-275000BD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FF308C-B286-4EF2-A801-B51F608D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333271-A2A6-4AA4-955D-0FCF6620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3E6E60-D299-42AD-9C18-1CA8D9F8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44A92-4BBE-434B-94E3-BBEC56983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62F0AB-30D9-4F4D-9E5A-2E86DF60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5F357D-B7AC-496C-94B0-143449201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5AB20D-57CA-4072-879A-6FA44A9A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99F97-DDD5-49A4-8EEC-0CA9A4B7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511FA9-5D94-411A-9ED0-AB494B5B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7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61C5E-159C-43B3-A55E-D03D23C6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0D838B-78C8-44EA-A14C-8B798E19D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74E41F-1ADD-402C-B9EB-F08245F1D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8A2A0D-B563-4221-9621-4019CF6D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2AB553-D0EE-4208-A60A-90A14F3E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B7D53C-1130-4896-BDAC-5F353BF0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4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7AEE0-F1B2-412D-BD48-7EC0F358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61BD26-E706-4D40-AF48-EE2ACBCC8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AA932-7B7C-4A2F-BA9D-C8FA46D00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D3B85-BF67-4DD2-854B-9EB9E98CDF0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EFAF53-C45B-40BC-BD9A-7121A020E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AA6FE-2366-48FB-A6BA-0CBDB1AC4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A45D-A521-418A-A563-218B4E9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0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pu.edu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pu.edu.ru/list_of_organizations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po-lab.ru/fgos" TargetMode="External"/><Relationship Id="rId10" Type="http://schemas.openxmlformats.org/officeDocument/2006/relationships/hyperlink" Target="https://firpo.ru/spo-programms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://pravo.gov.ru/proxy/ips/?docbody=&amp;nd=10216274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 descr="Бесплатные фото Книга">
            <a:extLst>
              <a:ext uri="{FF2B5EF4-FFF2-40B4-BE49-F238E27FC236}">
                <a16:creationId xmlns:a16="http://schemas.microsoft.com/office/drawing/2014/main" id="{F8972FF0-06D0-C6D8-A264-60B68E2E8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t="12500" r="233" b="-12500"/>
          <a:stretch/>
        </p:blipFill>
        <p:spPr bwMode="auto">
          <a:xfrm>
            <a:off x="-57150" y="-122261"/>
            <a:ext cx="12249150" cy="816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DBC9A9-F85C-EB52-D992-4F9D4A5DEEFA}"/>
              </a:ext>
            </a:extLst>
          </p:cNvPr>
          <p:cNvSpPr/>
          <p:nvPr/>
        </p:nvSpPr>
        <p:spPr bwMode="auto">
          <a:xfrm>
            <a:off x="-76200" y="-122261"/>
            <a:ext cx="12325349" cy="7186174"/>
          </a:xfrm>
          <a:prstGeom prst="rect">
            <a:avLst/>
          </a:prstGeom>
          <a:gradFill>
            <a:gsLst>
              <a:gs pos="100000">
                <a:schemeClr val="bg1"/>
              </a:gs>
              <a:gs pos="82000">
                <a:srgbClr val="262626">
                  <a:alpha val="23000"/>
                </a:srgbClr>
              </a:gs>
              <a:gs pos="9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234" y="6377045"/>
            <a:ext cx="2526224" cy="559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832296" y="6319597"/>
            <a:ext cx="2359704" cy="764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48318" y="1750019"/>
            <a:ext cx="11262682" cy="3939540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>
              <a:defRPr sz="4400" b="1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5000" dirty="0">
                <a:solidFill>
                  <a:schemeClr val="bg1"/>
                </a:solidFill>
              </a:rPr>
              <a:t>Новое в предложении ЭБС </a:t>
            </a:r>
            <a:r>
              <a:rPr lang="en" sz="5000" dirty="0">
                <a:solidFill>
                  <a:schemeClr val="bg1"/>
                </a:solidFill>
              </a:rPr>
              <a:t>Znanium</a:t>
            </a:r>
            <a:r>
              <a:rPr lang="ru-RU" sz="5000" dirty="0">
                <a:solidFill>
                  <a:schemeClr val="bg1"/>
                </a:solidFill>
              </a:rPr>
              <a:t> </a:t>
            </a:r>
            <a:r>
              <a:rPr lang="ru-RU" sz="5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для учреждений СПО и вузов, реализующих программы СПО</a:t>
            </a:r>
          </a:p>
          <a:p>
            <a:pPr algn="ctr">
              <a:defRPr sz="4400" b="1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5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endParaRPr lang="ru-RU" sz="30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8D3B9BD-A5A6-0F8E-6BD2-3859C538A3C8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08480-FB20-52B8-4BF6-DB2C18A137F9}"/>
              </a:ext>
            </a:extLst>
          </p:cNvPr>
          <p:cNvSpPr txBox="1"/>
          <p:nvPr/>
        </p:nvSpPr>
        <p:spPr bwMode="auto">
          <a:xfrm>
            <a:off x="5590345" y="6465946"/>
            <a:ext cx="2120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Май 2022 г.</a:t>
            </a:r>
          </a:p>
        </p:txBody>
      </p:sp>
    </p:spTree>
    <p:extLst>
      <p:ext uri="{BB962C8B-B14F-4D97-AF65-F5344CB8AC3E}">
        <p14:creationId xmlns:p14="http://schemas.microsoft.com/office/powerpoint/2010/main" val="112255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827045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Приказ Министерства просвещения РФ от 12.11.2021 № 819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FE3E0-2DB1-AF44-94FC-A0B58E358D7D}"/>
              </a:ext>
            </a:extLst>
          </p:cNvPr>
          <p:cNvSpPr txBox="1"/>
          <p:nvPr/>
        </p:nvSpPr>
        <p:spPr bwMode="auto">
          <a:xfrm>
            <a:off x="666705" y="1752271"/>
            <a:ext cx="1070369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Приказ Министерства просвещения РФ от 12.11.2021 № 819 "Об утверждении Порядка формирования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образования: </a:t>
            </a:r>
          </a:p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«В федеральный перечень учебников включаются учебники, соответствующие федеральным государственным образовательным стандартам, получившие положительные экспертные заключения и рекомендованные к включению в федеральный перечень научно-методическим советом по учебникам при Министерстве просвещения РФ.  </a:t>
            </a:r>
          </a:p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Все учебники, входящие в ФПУ, должны обязательно иметь </a:t>
            </a:r>
            <a:r>
              <a:rPr lang="ru-RU" sz="20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электронную форму.</a:t>
            </a:r>
          </a:p>
        </p:txBody>
      </p:sp>
    </p:spTree>
    <p:extLst>
      <p:ext uri="{BB962C8B-B14F-4D97-AF65-F5344CB8AC3E}">
        <p14:creationId xmlns:p14="http://schemas.microsoft.com/office/powerpoint/2010/main" val="218844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848560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Приказ Министерства просвещения РФ от 12.11.2021 № 819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FE3E0-2DB1-AF44-94FC-A0B58E358D7D}"/>
              </a:ext>
            </a:extLst>
          </p:cNvPr>
          <p:cNvSpPr txBox="1"/>
          <p:nvPr/>
        </p:nvSpPr>
        <p:spPr bwMode="auto">
          <a:xfrm>
            <a:off x="666705" y="1773786"/>
            <a:ext cx="10703695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Отличия Электронной формы учебника (ЭФУ) от простой цифровой копии печатного учебника: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наличие дидактически обоснованных и методически проработанных мультимедийных и интерактивных средств, активизирующих познавательные способности и повышающих эффективность обучения по предмету;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наличие возможности создания в ЭФУ заметок, закладок и перехода к ним.</a:t>
            </a:r>
          </a:p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Кроме того, структура и содержание ЭФУ полностью соответствует печатной форме учебника»</a:t>
            </a:r>
          </a:p>
        </p:txBody>
      </p:sp>
    </p:spTree>
    <p:extLst>
      <p:ext uri="{BB962C8B-B14F-4D97-AF65-F5344CB8AC3E}">
        <p14:creationId xmlns:p14="http://schemas.microsoft.com/office/powerpoint/2010/main" val="288290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978918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465101" y="679026"/>
            <a:ext cx="11308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Roboto Slab Regular Regular"/>
              </a:rPr>
              <a:t>Методические рекомендации по реализации среднего общего образования в пределах освоения образовательной программы среднего профессионального образования на базе основного общего образования (</a:t>
            </a:r>
            <a:r>
              <a:rPr lang="ru-RU" sz="2000" i="1" dirty="0">
                <a:solidFill>
                  <a:schemeClr val="bg1"/>
                </a:solidFill>
                <a:latin typeface="Roboto Slab Regular Regular"/>
              </a:rPr>
              <a:t>Утв. </a:t>
            </a:r>
            <a:r>
              <a:rPr lang="ru-RU" sz="2000" i="1" dirty="0" err="1">
                <a:solidFill>
                  <a:schemeClr val="bg1"/>
                </a:solidFill>
                <a:latin typeface="Roboto Slab Regular Regular"/>
              </a:rPr>
              <a:t>Расп</a:t>
            </a:r>
            <a:r>
              <a:rPr lang="ru-RU" sz="2000" i="1" dirty="0">
                <a:solidFill>
                  <a:schemeClr val="bg1"/>
                </a:solidFill>
                <a:latin typeface="Roboto Slab Regular Regular"/>
              </a:rPr>
              <a:t>. </a:t>
            </a:r>
            <a:r>
              <a:rPr lang="ru-RU" sz="2000" i="1" dirty="0" err="1">
                <a:solidFill>
                  <a:schemeClr val="bg1"/>
                </a:solidFill>
                <a:latin typeface="Roboto Slab Regular Regular"/>
              </a:rPr>
              <a:t>Минпросвещения</a:t>
            </a:r>
            <a:r>
              <a:rPr lang="ru-RU" sz="2000" i="1" dirty="0">
                <a:solidFill>
                  <a:schemeClr val="bg1"/>
                </a:solidFill>
                <a:latin typeface="Roboto Slab Regular Regular"/>
              </a:rPr>
              <a:t> № Р-198 от 25.08.2021 г</a:t>
            </a:r>
            <a:r>
              <a:rPr lang="ru-RU" sz="2000" dirty="0">
                <a:solidFill>
                  <a:schemeClr val="bg1"/>
                </a:solidFill>
                <a:latin typeface="Roboto Slab Regular Regular"/>
              </a:rPr>
              <a:t>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6D4511-BCDF-8848-8C74-CD35197441CB}"/>
              </a:ext>
            </a:extLst>
          </p:cNvPr>
          <p:cNvSpPr txBox="1"/>
          <p:nvPr/>
        </p:nvSpPr>
        <p:spPr>
          <a:xfrm>
            <a:off x="1130560" y="4976537"/>
            <a:ext cx="6095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1800" dirty="0"/>
              <a:t>Русский язык и литература</a:t>
            </a:r>
          </a:p>
          <a:p>
            <a:r>
              <a:rPr lang="ru-RU" sz="1800" dirty="0"/>
              <a:t>Родной язык и родная литература</a:t>
            </a:r>
          </a:p>
          <a:p>
            <a:r>
              <a:rPr lang="ru-RU" sz="1800" dirty="0"/>
              <a:t>Иностранные языки</a:t>
            </a:r>
          </a:p>
          <a:p>
            <a:r>
              <a:rPr lang="ru-RU" sz="1800" dirty="0"/>
              <a:t>Общественные науки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2CDDE-9801-7825-E3F7-14E341B27B7C}"/>
              </a:ext>
            </a:extLst>
          </p:cNvPr>
          <p:cNvSpPr txBox="1"/>
          <p:nvPr/>
        </p:nvSpPr>
        <p:spPr>
          <a:xfrm>
            <a:off x="6119353" y="5006760"/>
            <a:ext cx="4700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sz="16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1800" dirty="0"/>
              <a:t>Математика и информатика</a:t>
            </a:r>
          </a:p>
          <a:p>
            <a:r>
              <a:rPr lang="ru-RU" sz="1800" dirty="0"/>
              <a:t>Естественные науки</a:t>
            </a:r>
          </a:p>
          <a:p>
            <a:r>
              <a:rPr lang="ru-RU" sz="1800" dirty="0"/>
              <a:t>Физическая культура, экология и основы безопасности жизнедеятельности.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F882C-C9BD-77B8-0213-6DA2FEF0D100}"/>
              </a:ext>
            </a:extLst>
          </p:cNvPr>
          <p:cNvSpPr txBox="1"/>
          <p:nvPr/>
        </p:nvSpPr>
        <p:spPr>
          <a:xfrm>
            <a:off x="560118" y="1991465"/>
            <a:ext cx="10737188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2.10. Учебный план предусматривает изучение обязательных учебных предметов (в том числе на углубленном уровне):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учебные предметы по выбору из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обязательных предметных областей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,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дополнительные учебные предметы, курсы по выбору обучающихся,</a:t>
            </a:r>
          </a:p>
          <a:p>
            <a:pPr marL="285750" indent="-285750" algn="just"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общие для включения во все учебные планы учебные предметы.</a:t>
            </a:r>
          </a:p>
          <a:p>
            <a:pPr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endParaRPr lang="ru-RU" sz="1900" b="1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  <a:p>
            <a:pPr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2.11. Формирование учебных планов организации, осуществляющей образовательную деятельность, в том числе профилей обучения и индивидуальных учебных планов обучающихся, осуществляется из числа учебных предметов из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следующих обязательных предметных областей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, определенных ФГОС СОО:</a:t>
            </a:r>
          </a:p>
        </p:txBody>
      </p:sp>
    </p:spTree>
    <p:extLst>
      <p:ext uri="{BB962C8B-B14F-4D97-AF65-F5344CB8AC3E}">
        <p14:creationId xmlns:p14="http://schemas.microsoft.com/office/powerpoint/2010/main" val="140104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5"/>
            <a:ext cx="12192000" cy="962889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FE3E0-2DB1-AF44-94FC-A0B58E358D7D}"/>
              </a:ext>
            </a:extLst>
          </p:cNvPr>
          <p:cNvSpPr txBox="1"/>
          <p:nvPr/>
        </p:nvSpPr>
        <p:spPr bwMode="auto">
          <a:xfrm>
            <a:off x="666705" y="1799618"/>
            <a:ext cx="1100732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2.12.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Учебный план по профилю и (или) индивидуальный учебный план должны содержать 11 (12) учебных предметов 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и предусматривать изучение не менее одного учебного предмета из каждой обязательной предметной области, определенной ФГОС СОО.</a:t>
            </a:r>
          </a:p>
          <a:p>
            <a:pPr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endParaRPr lang="ru-RU" sz="19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  <a:p>
            <a:pPr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2.13.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Общими для включения во все учебные планы (независимо от профиля) являются учебные предметы:</a:t>
            </a:r>
          </a:p>
          <a:p>
            <a:pPr lvl="1"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1) «Русский язык»</a:t>
            </a:r>
          </a:p>
          <a:p>
            <a:pPr lvl="1"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2) «Литература»</a:t>
            </a:r>
          </a:p>
          <a:p>
            <a:pPr lvl="1"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3) «Иностранный язык»</a:t>
            </a:r>
          </a:p>
          <a:p>
            <a:pPr lvl="1"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4) «Математика»</a:t>
            </a:r>
          </a:p>
          <a:p>
            <a:pPr lvl="1"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5) «История» (или «Россия в мире»)</a:t>
            </a:r>
          </a:p>
          <a:p>
            <a:pPr lvl="1"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6) «Физическая культура»</a:t>
            </a:r>
          </a:p>
          <a:p>
            <a:pPr lvl="1"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7) «Основы безопасности жизнедеятельности»</a:t>
            </a:r>
          </a:p>
          <a:p>
            <a:pPr lvl="1"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8) «Астрономия»</a:t>
            </a:r>
          </a:p>
          <a:p>
            <a:pPr algn="just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endParaRPr lang="ru-RU" sz="19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59D0C7-3D32-2EC0-02D8-71FB7D621BDF}"/>
              </a:ext>
            </a:extLst>
          </p:cNvPr>
          <p:cNvSpPr/>
          <p:nvPr/>
        </p:nvSpPr>
        <p:spPr bwMode="auto">
          <a:xfrm>
            <a:off x="219809" y="626252"/>
            <a:ext cx="11591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prstClr val="white"/>
                </a:solidFill>
                <a:latin typeface="Roboto Slab Regular Regular"/>
              </a:rPr>
              <a:t>Методические рекомендации по реализации среднего общего образования в пределах освоения образовательной программы среднего профессионального образования на базе основного общего образования (</a:t>
            </a:r>
            <a:r>
              <a:rPr lang="ru-RU" sz="2000" i="1" dirty="0">
                <a:solidFill>
                  <a:prstClr val="white"/>
                </a:solidFill>
                <a:latin typeface="Roboto Slab Regular Regular"/>
              </a:rPr>
              <a:t>Утв. </a:t>
            </a:r>
            <a:r>
              <a:rPr lang="ru-RU" sz="2000" i="1" dirty="0" err="1">
                <a:solidFill>
                  <a:prstClr val="white"/>
                </a:solidFill>
                <a:latin typeface="Roboto Slab Regular Regular"/>
              </a:rPr>
              <a:t>Расп</a:t>
            </a:r>
            <a:r>
              <a:rPr lang="ru-RU" sz="2000" i="1" dirty="0">
                <a:solidFill>
                  <a:prstClr val="white"/>
                </a:solidFill>
                <a:latin typeface="Roboto Slab Regular Regular"/>
              </a:rPr>
              <a:t>. </a:t>
            </a:r>
            <a:r>
              <a:rPr lang="ru-RU" sz="2000" i="1" dirty="0" err="1">
                <a:solidFill>
                  <a:prstClr val="white"/>
                </a:solidFill>
                <a:latin typeface="Roboto Slab Regular Regular"/>
              </a:rPr>
              <a:t>Минпросвещения</a:t>
            </a:r>
            <a:r>
              <a:rPr lang="ru-RU" sz="2000" i="1" dirty="0">
                <a:solidFill>
                  <a:prstClr val="white"/>
                </a:solidFill>
                <a:latin typeface="Roboto Slab Regular Regular"/>
              </a:rPr>
              <a:t> № Р-198 от 25.08.2021 г</a:t>
            </a:r>
            <a:r>
              <a:rPr lang="ru-RU" sz="2000" dirty="0">
                <a:solidFill>
                  <a:prstClr val="white"/>
                </a:solidFill>
                <a:latin typeface="Roboto Slab Regular Regula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373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BDFE3E0-2DB1-AF44-94FC-A0B58E358D7D}"/>
              </a:ext>
            </a:extLst>
          </p:cNvPr>
          <p:cNvSpPr txBox="1"/>
          <p:nvPr/>
        </p:nvSpPr>
        <p:spPr bwMode="auto">
          <a:xfrm>
            <a:off x="723666" y="1773787"/>
            <a:ext cx="1093914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4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Коллекция контента для СПО в </a:t>
            </a:r>
            <a:r>
              <a:rPr lang="en-US" sz="2400" b="1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Znanium</a:t>
            </a:r>
            <a:r>
              <a:rPr lang="en-US" sz="24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24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соответствует  актуальным требованиям нормативных актов:</a:t>
            </a:r>
          </a:p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endParaRPr lang="ru-RU" sz="19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endParaRPr lang="ru-RU" sz="19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endParaRPr lang="ru-RU" sz="19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848560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ЭБС </a:t>
            </a:r>
            <a:r>
              <a:rPr lang="en" sz="2600" dirty="0">
                <a:solidFill>
                  <a:schemeClr val="bg1"/>
                </a:solidFill>
                <a:latin typeface="Roboto Slab Regular Regular"/>
              </a:rPr>
              <a:t>Znanium. </a:t>
            </a: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Контент для 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FD4B7C-738D-12B3-0AF6-63726B854C25}"/>
              </a:ext>
            </a:extLst>
          </p:cNvPr>
          <p:cNvSpPr txBox="1"/>
          <p:nvPr/>
        </p:nvSpPr>
        <p:spPr>
          <a:xfrm>
            <a:off x="723666" y="2720179"/>
            <a:ext cx="10524015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Учебники из Федерального перечня учебников от ИГ «Просвещение»</a:t>
            </a: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,</a:t>
            </a: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2000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Владос</a:t>
            </a: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, ВИТА-Пресс </a:t>
            </a:r>
            <a:r>
              <a:rPr lang="ru-RU" sz="2000" b="1" dirty="0">
                <a:solidFill>
                  <a:srgbClr val="CC9900"/>
                </a:solidFill>
                <a:latin typeface="Roboto Slab" pitchFamily="2" charset="0"/>
                <a:ea typeface="Roboto Slab" pitchFamily="2" charset="0"/>
              </a:rPr>
              <a:t>(</a:t>
            </a:r>
            <a:r>
              <a:rPr lang="en-US" sz="2000" b="1" dirty="0">
                <a:solidFill>
                  <a:srgbClr val="CC9900"/>
                </a:solidFill>
                <a:latin typeface="Roboto Slab" pitchFamily="2" charset="0"/>
                <a:ea typeface="Roboto Slab" pitchFamily="2" charset="0"/>
              </a:rPr>
              <a:t>NEW!)</a:t>
            </a:r>
            <a:endParaRPr lang="ru-RU" sz="2000" b="1" dirty="0">
              <a:solidFill>
                <a:srgbClr val="CC9900"/>
              </a:solidFill>
              <a:latin typeface="Roboto Slab" pitchFamily="2" charset="0"/>
              <a:ea typeface="Roboto Slab" pitchFamily="2" charset="0"/>
            </a:endParaRPr>
          </a:p>
          <a:p>
            <a:pPr marL="342900" indent="-342900" algn="just">
              <a:spcBef>
                <a:spcPts val="1800"/>
              </a:spcBef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Учебные пособия от издательств, включенных в Перечень </a:t>
            </a:r>
            <a:r>
              <a:rPr lang="ru-RU" sz="2000" b="1" dirty="0">
                <a:solidFill>
                  <a:srgbClr val="CC9900"/>
                </a:solidFill>
                <a:latin typeface="Roboto Slab" pitchFamily="2" charset="0"/>
                <a:ea typeface="Roboto Slab" pitchFamily="2" charset="0"/>
              </a:rPr>
              <a:t>(</a:t>
            </a:r>
            <a:r>
              <a:rPr lang="en-US" sz="2000" b="1" dirty="0">
                <a:solidFill>
                  <a:srgbClr val="CC9900"/>
                </a:solidFill>
                <a:latin typeface="Roboto Slab" pitchFamily="2" charset="0"/>
                <a:ea typeface="Roboto Slab" pitchFamily="2" charset="0"/>
              </a:rPr>
              <a:t>NEW!)</a:t>
            </a:r>
            <a:endParaRPr lang="ru-RU" sz="2000" b="1" dirty="0">
              <a:solidFill>
                <a:srgbClr val="CC9900"/>
              </a:solidFill>
              <a:latin typeface="Roboto Slab" pitchFamily="2" charset="0"/>
              <a:ea typeface="Roboto Slab" pitchFamily="2" charset="0"/>
            </a:endParaRPr>
          </a:p>
          <a:p>
            <a:pPr marL="342900" indent="-342900" algn="just">
              <a:spcBef>
                <a:spcPts val="1800"/>
              </a:spcBef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Учебные издания издательского холдинга «ИНФРА-М», включенные в </a:t>
            </a:r>
            <a:r>
              <a:rPr lang="ru-RU" sz="2000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ПООПы</a:t>
            </a:r>
            <a:endParaRPr lang="ru-RU" sz="20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  <a:p>
            <a:pPr marL="342900" indent="-342900" algn="just">
              <a:spcBef>
                <a:spcPts val="1800"/>
              </a:spcBef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Учебные издания для профессионального цикла от 60+ издательств</a:t>
            </a:r>
          </a:p>
          <a:p>
            <a:pPr marL="342900" indent="-342900" algn="just">
              <a:spcBef>
                <a:spcPts val="1800"/>
              </a:spcBef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Учебники и учебные пособия для топ-50 СПО</a:t>
            </a:r>
          </a:p>
          <a:p>
            <a:pPr marL="342900" indent="-342900" algn="just">
              <a:spcBef>
                <a:spcPts val="1800"/>
              </a:spcBef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Виртуальные лабораторные практикумы</a:t>
            </a:r>
          </a:p>
        </p:txBody>
      </p:sp>
    </p:spTree>
    <p:extLst>
      <p:ext uri="{BB962C8B-B14F-4D97-AF65-F5344CB8AC3E}">
        <p14:creationId xmlns:p14="http://schemas.microsoft.com/office/powerpoint/2010/main" val="188265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Roboto Slab Regular Regular"/>
              </a:rPr>
              <a:t>ЭБС </a:t>
            </a:r>
            <a:r>
              <a:rPr lang="en-US" sz="2800" dirty="0" err="1">
                <a:solidFill>
                  <a:schemeClr val="bg1"/>
                </a:solidFill>
                <a:latin typeface="Roboto Slab Regular Regular"/>
              </a:rPr>
              <a:t>Znanium</a:t>
            </a:r>
            <a:r>
              <a:rPr lang="ru-RU" sz="2800" dirty="0">
                <a:solidFill>
                  <a:schemeClr val="bg1"/>
                </a:solidFill>
                <a:latin typeface="Roboto Slab Regular Regular"/>
              </a:rPr>
              <a:t>. Контент для СПО.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B4C82C-5EB9-4DD2-FD1B-8B18A4A05272}"/>
              </a:ext>
            </a:extLst>
          </p:cNvPr>
          <p:cNvSpPr txBox="1"/>
          <p:nvPr/>
        </p:nvSpPr>
        <p:spPr>
          <a:xfrm>
            <a:off x="1932934" y="3579757"/>
            <a:ext cx="809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ts val="1800"/>
              </a:spcBef>
              <a:defRPr sz="28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4000" dirty="0">
                <a:solidFill>
                  <a:srgbClr val="963BDF"/>
                </a:solidFill>
              </a:rPr>
              <a:t>35</a:t>
            </a:r>
            <a:endParaRPr lang="ru-RU" dirty="0">
              <a:solidFill>
                <a:srgbClr val="963BDF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4BE246-3B8F-AE70-4422-798BA1EFBE5E}"/>
              </a:ext>
            </a:extLst>
          </p:cNvPr>
          <p:cNvSpPr txBox="1"/>
          <p:nvPr/>
        </p:nvSpPr>
        <p:spPr>
          <a:xfrm>
            <a:off x="445771" y="1847770"/>
            <a:ext cx="49901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8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Среднее общее образование (10 -11 </a:t>
            </a:r>
            <a:r>
              <a:rPr lang="ru-RU" sz="2800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кл</a:t>
            </a:r>
            <a:r>
              <a:rPr lang="ru-RU" sz="28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.)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5869AE3-AC11-CF8A-02CA-9894B5954CF5}"/>
              </a:ext>
            </a:extLst>
          </p:cNvPr>
          <p:cNvSpPr txBox="1"/>
          <p:nvPr/>
        </p:nvSpPr>
        <p:spPr bwMode="auto">
          <a:xfrm>
            <a:off x="1468325" y="2828426"/>
            <a:ext cx="1515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ts val="1800"/>
              </a:spcBef>
              <a:defRPr sz="28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4000" dirty="0"/>
              <a:t>542</a:t>
            </a:r>
            <a:endParaRPr lang="ru-RU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DB3E57-0F8C-D0E9-451C-47367D777CD0}"/>
              </a:ext>
            </a:extLst>
          </p:cNvPr>
          <p:cNvSpPr txBox="1"/>
          <p:nvPr/>
        </p:nvSpPr>
        <p:spPr bwMode="auto">
          <a:xfrm>
            <a:off x="1897466" y="4455431"/>
            <a:ext cx="1075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ts val="1800"/>
              </a:spcBef>
              <a:defRPr sz="28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4000" dirty="0"/>
              <a:t>312</a:t>
            </a:r>
            <a:endParaRPr lang="ru-RU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D7ED59-A9AD-9FA7-5717-56868BB6AD1D}"/>
              </a:ext>
            </a:extLst>
          </p:cNvPr>
          <p:cNvSpPr txBox="1"/>
          <p:nvPr/>
        </p:nvSpPr>
        <p:spPr>
          <a:xfrm>
            <a:off x="2911757" y="3097858"/>
            <a:ext cx="1855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B3BDF"/>
                </a:solidFill>
              </a:rPr>
              <a:t>наименования</a:t>
            </a:r>
            <a:endParaRPr lang="ru-RU" dirty="0">
              <a:solidFill>
                <a:srgbClr val="1B3BDF"/>
              </a:solidFill>
            </a:endParaRPr>
          </a:p>
        </p:txBody>
      </p:sp>
      <p:pic>
        <p:nvPicPr>
          <p:cNvPr id="19" name="Рисунок 18" descr="Изображение выглядит как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B1F4403A-3894-FC6E-A664-7E6396199B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56" y="4581246"/>
            <a:ext cx="679213" cy="51927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0F4EB52-9355-2822-8C3A-9610A144399F}"/>
              </a:ext>
            </a:extLst>
          </p:cNvPr>
          <p:cNvSpPr txBox="1"/>
          <p:nvPr/>
        </p:nvSpPr>
        <p:spPr>
          <a:xfrm>
            <a:off x="2902869" y="4521133"/>
            <a:ext cx="1855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BDF"/>
                </a:solidFill>
              </a:rPr>
              <a:t>э</a:t>
            </a:r>
            <a:r>
              <a:rPr lang="ru-RU" sz="1800" dirty="0">
                <a:solidFill>
                  <a:srgbClr val="1B3BDF"/>
                </a:solidFill>
              </a:rPr>
              <a:t>ксклюзивных</a:t>
            </a:r>
          </a:p>
          <a:p>
            <a:r>
              <a:rPr lang="ru-RU" dirty="0">
                <a:solidFill>
                  <a:srgbClr val="1B3BDF"/>
                </a:solidFill>
              </a:rPr>
              <a:t>н</a:t>
            </a:r>
            <a:r>
              <a:rPr lang="ru-RU" sz="1800" dirty="0">
                <a:solidFill>
                  <a:srgbClr val="1B3BDF"/>
                </a:solidFill>
              </a:rPr>
              <a:t>аименований</a:t>
            </a:r>
            <a:endParaRPr lang="ru-RU" dirty="0">
              <a:solidFill>
                <a:srgbClr val="1B3BDF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867554-9263-1820-062F-04DCB0426E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55" y="2929786"/>
            <a:ext cx="646331" cy="646331"/>
          </a:xfrm>
          <a:prstGeom prst="rect">
            <a:avLst/>
          </a:prstGeom>
        </p:spPr>
      </p:pic>
      <p:pic>
        <p:nvPicPr>
          <p:cNvPr id="5124" name="Picture 4" descr="Просвещение адрес и описание">
            <a:extLst>
              <a:ext uri="{FF2B5EF4-FFF2-40B4-BE49-F238E27FC236}">
                <a16:creationId xmlns:a16="http://schemas.microsoft.com/office/drawing/2014/main" id="{EA7AFBEE-98B6-0CA7-448D-8EAE97D9F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71" y="5395339"/>
            <a:ext cx="624232" cy="6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353E73DF-0B46-9C22-37F9-4579E015CE96}"/>
              </a:ext>
            </a:extLst>
          </p:cNvPr>
          <p:cNvSpPr txBox="1"/>
          <p:nvPr/>
        </p:nvSpPr>
        <p:spPr bwMode="auto">
          <a:xfrm>
            <a:off x="1476949" y="5343579"/>
            <a:ext cx="1515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ts val="1800"/>
              </a:spcBef>
              <a:defRPr sz="28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4000" dirty="0"/>
              <a:t>299</a:t>
            </a:r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C22B6CD-289D-FC37-8309-A902DD4E3AF6}"/>
              </a:ext>
            </a:extLst>
          </p:cNvPr>
          <p:cNvSpPr txBox="1"/>
          <p:nvPr/>
        </p:nvSpPr>
        <p:spPr>
          <a:xfrm>
            <a:off x="2992043" y="5384289"/>
            <a:ext cx="2901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BDF"/>
                </a:solidFill>
              </a:rPr>
              <a:t>н</a:t>
            </a:r>
            <a:r>
              <a:rPr lang="ru-RU" sz="1800" dirty="0">
                <a:solidFill>
                  <a:srgbClr val="1B3BDF"/>
                </a:solidFill>
              </a:rPr>
              <a:t>аименований </a:t>
            </a:r>
            <a:r>
              <a:rPr lang="ru-RU" dirty="0">
                <a:solidFill>
                  <a:srgbClr val="1B3BDF"/>
                </a:solidFill>
              </a:rPr>
              <a:t>ГК</a:t>
            </a:r>
            <a:r>
              <a:rPr lang="ru-RU" sz="1800" dirty="0">
                <a:solidFill>
                  <a:srgbClr val="1B3BDF"/>
                </a:solidFill>
              </a:rPr>
              <a:t> «Просвещение»</a:t>
            </a:r>
            <a:endParaRPr lang="ru-RU" dirty="0">
              <a:solidFill>
                <a:srgbClr val="1B3BDF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5C7F9F0-0F59-DECE-80C2-49DCAEAB6617}"/>
              </a:ext>
            </a:extLst>
          </p:cNvPr>
          <p:cNvSpPr txBox="1"/>
          <p:nvPr/>
        </p:nvSpPr>
        <p:spPr>
          <a:xfrm>
            <a:off x="2620343" y="3846421"/>
            <a:ext cx="1855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63BDF"/>
                </a:solidFill>
              </a:rPr>
              <a:t>издательств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B293CCA-0125-A19E-1AB2-CBA3354F64F2}"/>
              </a:ext>
            </a:extLst>
          </p:cNvPr>
          <p:cNvSpPr txBox="1"/>
          <p:nvPr/>
        </p:nvSpPr>
        <p:spPr>
          <a:xfrm>
            <a:off x="8054445" y="3676651"/>
            <a:ext cx="809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ts val="1800"/>
              </a:spcBef>
              <a:defRPr sz="28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4000" dirty="0">
                <a:solidFill>
                  <a:srgbClr val="963BDF"/>
                </a:solidFill>
              </a:rPr>
              <a:t>61</a:t>
            </a:r>
            <a:endParaRPr lang="ru-RU" dirty="0">
              <a:solidFill>
                <a:srgbClr val="963BDF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356EAE6-DD89-DE7A-8576-B0D79CD4D648}"/>
              </a:ext>
            </a:extLst>
          </p:cNvPr>
          <p:cNvSpPr txBox="1"/>
          <p:nvPr/>
        </p:nvSpPr>
        <p:spPr>
          <a:xfrm>
            <a:off x="6380930" y="1925229"/>
            <a:ext cx="542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8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Базовая коллекция для СПО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5B3D2BF-5566-6EAA-02BD-B070DB26AFD3}"/>
              </a:ext>
            </a:extLst>
          </p:cNvPr>
          <p:cNvSpPr txBox="1"/>
          <p:nvPr/>
        </p:nvSpPr>
        <p:spPr bwMode="auto">
          <a:xfrm>
            <a:off x="7610858" y="2922054"/>
            <a:ext cx="1515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ts val="1800"/>
              </a:spcBef>
              <a:defRPr sz="28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en-US" sz="4000" dirty="0"/>
              <a:t>9000</a:t>
            </a:r>
            <a:endParaRPr lang="ru-RU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D082FFE-1618-143D-B2A1-D7640D30DEF1}"/>
              </a:ext>
            </a:extLst>
          </p:cNvPr>
          <p:cNvSpPr txBox="1"/>
          <p:nvPr/>
        </p:nvSpPr>
        <p:spPr bwMode="auto">
          <a:xfrm>
            <a:off x="7665111" y="4415465"/>
            <a:ext cx="1409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ts val="1800"/>
              </a:spcBef>
              <a:defRPr sz="28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4000" dirty="0"/>
              <a:t>1154</a:t>
            </a:r>
            <a:endParaRPr lang="ru-RU" dirty="0"/>
          </a:p>
        </p:txBody>
      </p:sp>
      <p:pic>
        <p:nvPicPr>
          <p:cNvPr id="97" name="Рисунок 96" descr="Изображение выглядит как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5EB6E7E5-B1A9-391D-77CA-B5ED4B2599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92" y="4539574"/>
            <a:ext cx="679213" cy="519276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A54D1420-A80D-B2F4-09DC-C99B5401C0EE}"/>
              </a:ext>
            </a:extLst>
          </p:cNvPr>
          <p:cNvSpPr txBox="1"/>
          <p:nvPr/>
        </p:nvSpPr>
        <p:spPr>
          <a:xfrm>
            <a:off x="8962166" y="4431053"/>
            <a:ext cx="18557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BDF"/>
                </a:solidFill>
              </a:rPr>
              <a:t>э</a:t>
            </a:r>
            <a:r>
              <a:rPr lang="ru-RU" sz="1800" dirty="0">
                <a:solidFill>
                  <a:srgbClr val="1B3BDF"/>
                </a:solidFill>
              </a:rPr>
              <a:t>ксклюзивных</a:t>
            </a:r>
          </a:p>
          <a:p>
            <a:r>
              <a:rPr lang="ru-RU" sz="1800" dirty="0">
                <a:solidFill>
                  <a:srgbClr val="1B3BDF"/>
                </a:solidFill>
              </a:rPr>
              <a:t>наименований</a:t>
            </a:r>
            <a:endParaRPr lang="ru-RU" dirty="0">
              <a:solidFill>
                <a:srgbClr val="1B3BDF"/>
              </a:solidFill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5C61378-92A2-3140-131F-7FEDD30D32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92" y="2988551"/>
            <a:ext cx="646331" cy="646331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4DAA0EA7-6DF5-C2EE-52FC-AB373D5A113D}"/>
              </a:ext>
            </a:extLst>
          </p:cNvPr>
          <p:cNvSpPr txBox="1"/>
          <p:nvPr/>
        </p:nvSpPr>
        <p:spPr>
          <a:xfrm>
            <a:off x="8773689" y="3936235"/>
            <a:ext cx="1855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63BDF"/>
                </a:solidFill>
              </a:rPr>
              <a:t>издательства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612F64B-5593-3471-E484-72850370E62D}"/>
              </a:ext>
            </a:extLst>
          </p:cNvPr>
          <p:cNvSpPr txBox="1"/>
          <p:nvPr/>
        </p:nvSpPr>
        <p:spPr>
          <a:xfrm>
            <a:off x="8962166" y="3197221"/>
            <a:ext cx="1855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1B3BDF"/>
                </a:solidFill>
              </a:rPr>
              <a:t>наименований</a:t>
            </a:r>
            <a:endParaRPr lang="ru-RU" dirty="0">
              <a:solidFill>
                <a:srgbClr val="1B3BD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3A1E3E-CBB2-8A72-7547-6CC340275BE2}"/>
              </a:ext>
            </a:extLst>
          </p:cNvPr>
          <p:cNvSpPr txBox="1"/>
          <p:nvPr/>
        </p:nvSpPr>
        <p:spPr>
          <a:xfrm>
            <a:off x="1638036" y="3839110"/>
            <a:ext cx="667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63BDF"/>
                </a:solidFill>
              </a:rPr>
              <a:t>от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E18893-7628-6B8B-0D43-25C58B8C992A}"/>
              </a:ext>
            </a:extLst>
          </p:cNvPr>
          <p:cNvSpPr txBox="1"/>
          <p:nvPr/>
        </p:nvSpPr>
        <p:spPr>
          <a:xfrm>
            <a:off x="7720665" y="3936235"/>
            <a:ext cx="667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63BDF"/>
                </a:solidFill>
              </a:rPr>
              <a:t>от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8A11A9-B638-C13A-DF25-C0D35B15FFF8}"/>
              </a:ext>
            </a:extLst>
          </p:cNvPr>
          <p:cNvSpPr txBox="1"/>
          <p:nvPr/>
        </p:nvSpPr>
        <p:spPr bwMode="auto">
          <a:xfrm>
            <a:off x="7929404" y="5301890"/>
            <a:ext cx="10758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spcBef>
                <a:spcPts val="1800"/>
              </a:spcBef>
              <a:defRPr sz="280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sz="4000" dirty="0"/>
              <a:t>195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BB8864-4407-044B-DA6B-B8343808E974}"/>
              </a:ext>
            </a:extLst>
          </p:cNvPr>
          <p:cNvSpPr txBox="1"/>
          <p:nvPr/>
        </p:nvSpPr>
        <p:spPr bwMode="auto">
          <a:xfrm>
            <a:off x="8960610" y="5354919"/>
            <a:ext cx="2295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BDF"/>
                </a:solidFill>
              </a:rPr>
              <a:t>практических и справочных пособий</a:t>
            </a:r>
          </a:p>
        </p:txBody>
      </p:sp>
      <p:pic>
        <p:nvPicPr>
          <p:cNvPr id="33" name="Picture 2" descr="Учебное пособие открыт на опоре | Бесплатно значок">
            <a:extLst>
              <a:ext uri="{FF2B5EF4-FFF2-40B4-BE49-F238E27FC236}">
                <a16:creationId xmlns:a16="http://schemas.microsoft.com/office/drawing/2014/main" id="{8A07EA77-2FA8-F502-DE28-7AB0A602B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54" y="5369835"/>
            <a:ext cx="620993" cy="62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2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34576"/>
            <a:ext cx="12192000" cy="1101662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Представленность в Федеральном перечне учебников литературы для 10-11 классов от ряда издательств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D15D447-1936-AE11-247F-D57EFF5F1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174120"/>
              </p:ext>
            </p:extLst>
          </p:nvPr>
        </p:nvGraphicFramePr>
        <p:xfrm>
          <a:off x="603250" y="1742259"/>
          <a:ext cx="10970796" cy="446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322">
                  <a:extLst>
                    <a:ext uri="{9D8B030D-6E8A-4147-A177-3AD203B41FA5}">
                      <a16:colId xmlns:a16="http://schemas.microsoft.com/office/drawing/2014/main" val="480494112"/>
                    </a:ext>
                  </a:extLst>
                </a:gridCol>
                <a:gridCol w="1133178">
                  <a:extLst>
                    <a:ext uri="{9D8B030D-6E8A-4147-A177-3AD203B41FA5}">
                      <a16:colId xmlns:a16="http://schemas.microsoft.com/office/drawing/2014/main" val="303385396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09914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15160699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38214483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19131363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1820515777"/>
                    </a:ext>
                  </a:extLst>
                </a:gridCol>
                <a:gridCol w="1801396">
                  <a:extLst>
                    <a:ext uri="{9D8B030D-6E8A-4147-A177-3AD203B41FA5}">
                      <a16:colId xmlns:a16="http://schemas.microsoft.com/office/drawing/2014/main" val="3934430356"/>
                    </a:ext>
                  </a:extLst>
                </a:gridCol>
              </a:tblGrid>
              <a:tr h="545921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Академия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БАЛАСС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ВЛАДОС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</a:rPr>
                        <a:t>КноРус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Мнемозина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1B3BDF"/>
                          </a:solidFill>
                          <a:effectLst/>
                        </a:rPr>
                        <a:t>ГК Просвещение</a:t>
                      </a:r>
                      <a:endParaRPr lang="ru-RU" sz="1800" b="1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Русское слово-учебник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06278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Английский язык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57579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Астрономия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26438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Биология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1B3BDF"/>
                          </a:solidFill>
                          <a:effectLst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766904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География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1B3BDF"/>
                          </a:solidFill>
                          <a:effectLst/>
                        </a:rPr>
                        <a:t>9</a:t>
                      </a:r>
                      <a:endParaRPr lang="ru-RU" sz="1800" b="0" i="0" u="none" strike="noStrike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48177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Дизайн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84725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Естествознание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1B3BDF"/>
                          </a:solidFill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4860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Информатика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1B3BDF"/>
                          </a:solidFill>
                          <a:effectLst/>
                        </a:rPr>
                        <a:t>20</a:t>
                      </a:r>
                      <a:endParaRPr lang="ru-RU" sz="1800" b="0" i="0" u="none" strike="noStrike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0683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Искусство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84610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Испанский язык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85698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История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23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84020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Итальянский язык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55879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Китайский язык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28880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Культура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51407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Литература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1B3BDF"/>
                          </a:solidFill>
                          <a:effectLst/>
                        </a:rPr>
                        <a:t>18</a:t>
                      </a:r>
                      <a:endParaRPr lang="ru-RU" sz="1800" b="0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7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43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34576"/>
            <a:ext cx="12192000" cy="1101662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Представленность в Федеральном перечне учебников литературы для 10-11 классов некоторых издательств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D15D447-1936-AE11-247F-D57EFF5F1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8460"/>
              </p:ext>
            </p:extLst>
          </p:nvPr>
        </p:nvGraphicFramePr>
        <p:xfrm>
          <a:off x="603250" y="1742259"/>
          <a:ext cx="10970796" cy="4460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1322">
                  <a:extLst>
                    <a:ext uri="{9D8B030D-6E8A-4147-A177-3AD203B41FA5}">
                      <a16:colId xmlns:a16="http://schemas.microsoft.com/office/drawing/2014/main" val="480494112"/>
                    </a:ext>
                  </a:extLst>
                </a:gridCol>
                <a:gridCol w="1133178">
                  <a:extLst>
                    <a:ext uri="{9D8B030D-6E8A-4147-A177-3AD203B41FA5}">
                      <a16:colId xmlns:a16="http://schemas.microsoft.com/office/drawing/2014/main" val="303385396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09914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15160699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138214483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319131363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1820515777"/>
                    </a:ext>
                  </a:extLst>
                </a:gridCol>
                <a:gridCol w="1801396">
                  <a:extLst>
                    <a:ext uri="{9D8B030D-6E8A-4147-A177-3AD203B41FA5}">
                      <a16:colId xmlns:a16="http://schemas.microsoft.com/office/drawing/2014/main" val="3934430356"/>
                    </a:ext>
                  </a:extLst>
                </a:gridCol>
              </a:tblGrid>
              <a:tr h="545921"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Академия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БАЛАСС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ВЛАДОС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err="1">
                          <a:effectLst/>
                        </a:rPr>
                        <a:t>КноРус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Мнемозина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1B3BDF"/>
                          </a:solidFill>
                          <a:effectLst/>
                        </a:rPr>
                        <a:t>ГК Просвещение</a:t>
                      </a:r>
                      <a:endParaRPr lang="ru-RU" sz="1800" b="1" i="0" u="none" strike="noStrike" dirty="0">
                        <a:solidFill>
                          <a:srgbClr val="1B3BD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Русское слово-учебник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706278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Математика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57579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Немецкий язык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26438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ОБЖ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766904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Обществознание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848177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Право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184725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Русский язык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24860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Технология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0683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Физика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84610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Физ. культура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85698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Французский язык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684020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Химия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55879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Шахматы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28880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Экология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51407"/>
                  </a:ext>
                </a:extLst>
              </a:tr>
              <a:tr h="275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Экономика</a:t>
                      </a: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1B3BD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7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90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Представленность в ЭБС </a:t>
            </a:r>
            <a:r>
              <a:rPr lang="ru-RU" sz="2600" dirty="0" err="1">
                <a:solidFill>
                  <a:schemeClr val="bg1"/>
                </a:solidFill>
                <a:latin typeface="Roboto Slab Regular Regular"/>
              </a:rPr>
              <a:t>Znanium</a:t>
            </a: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 литературы по укрупненным группам профессий и специальностей 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D2DE7679-EA00-FDB7-944E-639AFB613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22558"/>
              </p:ext>
            </p:extLst>
          </p:nvPr>
        </p:nvGraphicFramePr>
        <p:xfrm>
          <a:off x="1254727" y="1986503"/>
          <a:ext cx="9563836" cy="418624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11975">
                  <a:extLst>
                    <a:ext uri="{9D8B030D-6E8A-4147-A177-3AD203B41FA5}">
                      <a16:colId xmlns:a16="http://schemas.microsoft.com/office/drawing/2014/main" val="1758121244"/>
                    </a:ext>
                  </a:extLst>
                </a:gridCol>
                <a:gridCol w="1575970">
                  <a:extLst>
                    <a:ext uri="{9D8B030D-6E8A-4147-A177-3AD203B41FA5}">
                      <a16:colId xmlns:a16="http://schemas.microsoft.com/office/drawing/2014/main" val="21207610"/>
                    </a:ext>
                  </a:extLst>
                </a:gridCol>
                <a:gridCol w="1542963">
                  <a:extLst>
                    <a:ext uri="{9D8B030D-6E8A-4147-A177-3AD203B41FA5}">
                      <a16:colId xmlns:a16="http://schemas.microsoft.com/office/drawing/2014/main" val="1700237336"/>
                    </a:ext>
                  </a:extLst>
                </a:gridCol>
                <a:gridCol w="1644983">
                  <a:extLst>
                    <a:ext uri="{9D8B030D-6E8A-4147-A177-3AD203B41FA5}">
                      <a16:colId xmlns:a16="http://schemas.microsoft.com/office/drawing/2014/main" val="3283662417"/>
                    </a:ext>
                  </a:extLst>
                </a:gridCol>
                <a:gridCol w="1602623">
                  <a:extLst>
                    <a:ext uri="{9D8B030D-6E8A-4147-A177-3AD203B41FA5}">
                      <a16:colId xmlns:a16="http://schemas.microsoft.com/office/drawing/2014/main" val="1906107811"/>
                    </a:ext>
                  </a:extLst>
                </a:gridCol>
                <a:gridCol w="1585322">
                  <a:extLst>
                    <a:ext uri="{9D8B030D-6E8A-4147-A177-3AD203B41FA5}">
                      <a16:colId xmlns:a16="http://schemas.microsoft.com/office/drawing/2014/main" val="1614157647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ОКСО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наим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ОКСО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наим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ОКСО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Кол-во </a:t>
                      </a:r>
                      <a:r>
                        <a:rPr lang="ru-RU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наим</a:t>
                      </a:r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733849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Базовые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483</a:t>
                      </a:r>
                      <a:endParaRPr lang="ru-RU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21.00.00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38.00.00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559738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05.00.00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22.00.00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39.00.00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407090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07.00.00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23.00.00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224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40.00.00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838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502005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08.00.00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24.00.00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42.00.00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4090175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09.00.00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205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25.00.00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43.00.00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742860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10.00.00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26.00.00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44.00.00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780880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11.00.00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27.00.00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46.00.00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9371011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12.00.00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29.00.00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77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49.00.00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7586428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13.00.00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31.00.00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50.00.00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083552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14.00.00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32.00.00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51.00.00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4052332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15.00.00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351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33.00.00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52.00.00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094015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18.00.00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54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34.00.00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136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53.00.00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470139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19.00.00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35.00.00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281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</a:rPr>
                        <a:t> 54.00.00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430715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20.00.00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36.00.00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54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55.00.00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94187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63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Представленность литературы ИНФРА-М в ПООП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F25AE-55BC-3652-1464-70D95D8CE74C}"/>
              </a:ext>
            </a:extLst>
          </p:cNvPr>
          <p:cNvSpPr txBox="1"/>
          <p:nvPr/>
        </p:nvSpPr>
        <p:spPr bwMode="auto">
          <a:xfrm>
            <a:off x="410659" y="2022128"/>
            <a:ext cx="10521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rgbClr val="1B3BDF"/>
                </a:solidFill>
              </a:rPr>
              <a:t>Учебная литература от ИНФРА-М в печатном и электронном виде представлена </a:t>
            </a:r>
          </a:p>
          <a:p>
            <a:pPr algn="ctr"/>
            <a:r>
              <a:rPr lang="ru-RU" sz="2200" dirty="0">
                <a:solidFill>
                  <a:srgbClr val="1B3BDF"/>
                </a:solidFill>
              </a:rPr>
              <a:t>в </a:t>
            </a:r>
            <a:r>
              <a:rPr lang="ru-RU" sz="2200" b="1" dirty="0">
                <a:solidFill>
                  <a:srgbClr val="1B3BDF"/>
                </a:solidFill>
              </a:rPr>
              <a:t>17 </a:t>
            </a:r>
            <a:r>
              <a:rPr lang="ru-RU" sz="2200" dirty="0">
                <a:solidFill>
                  <a:srgbClr val="1B3BDF"/>
                </a:solidFill>
              </a:rPr>
              <a:t>из 20 утвержденных </a:t>
            </a:r>
            <a:r>
              <a:rPr lang="ru-RU" sz="2200" b="1" dirty="0">
                <a:solidFill>
                  <a:srgbClr val="1B3BDF"/>
                </a:solidFill>
              </a:rPr>
              <a:t>ПООП</a:t>
            </a:r>
            <a:r>
              <a:rPr lang="ru-RU" sz="2200" dirty="0">
                <a:solidFill>
                  <a:srgbClr val="1B3BDF"/>
                </a:solidFill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E2313-3987-6DF2-0D68-10CC16976B24}"/>
              </a:ext>
            </a:extLst>
          </p:cNvPr>
          <p:cNvSpPr txBox="1"/>
          <p:nvPr/>
        </p:nvSpPr>
        <p:spPr>
          <a:xfrm>
            <a:off x="549117" y="2826162"/>
            <a:ext cx="94301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BDF"/>
                </a:solidFill>
              </a:rPr>
              <a:t>05.00.00	Экология и природопользование. Науки о земле</a:t>
            </a:r>
          </a:p>
          <a:p>
            <a:r>
              <a:rPr lang="ru-RU" dirty="0">
                <a:solidFill>
                  <a:srgbClr val="1B3BDF"/>
                </a:solidFill>
              </a:rPr>
              <a:t>07.00.00	Архитектура</a:t>
            </a:r>
          </a:p>
          <a:p>
            <a:r>
              <a:rPr lang="ru-RU" dirty="0">
                <a:solidFill>
                  <a:srgbClr val="1B3BDF"/>
                </a:solidFill>
              </a:rPr>
              <a:t>08.00.00	Техника и технологии строительства</a:t>
            </a:r>
          </a:p>
          <a:p>
            <a:r>
              <a:rPr lang="ru-RU" dirty="0">
                <a:solidFill>
                  <a:srgbClr val="1B3BDF"/>
                </a:solidFill>
              </a:rPr>
              <a:t>09.00.00	Информатика и вычислительная техника</a:t>
            </a:r>
          </a:p>
          <a:p>
            <a:r>
              <a:rPr lang="ru-RU" dirty="0">
                <a:solidFill>
                  <a:srgbClr val="1B3BDF"/>
                </a:solidFill>
              </a:rPr>
              <a:t>11.00.00	Электроника, радиотехника и системы связи</a:t>
            </a:r>
          </a:p>
          <a:p>
            <a:r>
              <a:rPr lang="ru-RU" dirty="0">
                <a:solidFill>
                  <a:srgbClr val="1B3BDF"/>
                </a:solidFill>
              </a:rPr>
              <a:t>13.00.00	Электро- и теплоэнергетика</a:t>
            </a:r>
          </a:p>
          <a:p>
            <a:r>
              <a:rPr lang="ru-RU" dirty="0">
                <a:solidFill>
                  <a:srgbClr val="1B3BDF"/>
                </a:solidFill>
              </a:rPr>
              <a:t>15.00.00	Машиностроение</a:t>
            </a:r>
          </a:p>
          <a:p>
            <a:r>
              <a:rPr lang="ru-RU" dirty="0">
                <a:solidFill>
                  <a:srgbClr val="1B3BDF"/>
                </a:solidFill>
              </a:rPr>
              <a:t>18.00.00	Химические технологии</a:t>
            </a:r>
          </a:p>
          <a:p>
            <a:r>
              <a:rPr lang="ru-RU" dirty="0">
                <a:solidFill>
                  <a:srgbClr val="1B3BDF"/>
                </a:solidFill>
              </a:rPr>
              <a:t>23.00.00	Техника и технологии наземного транспорта</a:t>
            </a:r>
          </a:p>
          <a:p>
            <a:r>
              <a:rPr lang="ru-RU" dirty="0">
                <a:solidFill>
                  <a:srgbClr val="1B3BDF"/>
                </a:solidFill>
              </a:rPr>
              <a:t>25.00.00	Аэронавигация и эксплуатация авиационной и ракетно-космической техники</a:t>
            </a:r>
          </a:p>
          <a:p>
            <a:r>
              <a:rPr lang="ru-RU" dirty="0">
                <a:solidFill>
                  <a:srgbClr val="1B3BDF"/>
                </a:solidFill>
              </a:rPr>
              <a:t>26.00.00	Техника и технологии кораблестроения и водного транспорта</a:t>
            </a:r>
          </a:p>
          <a:p>
            <a:endParaRPr lang="ru-RU" dirty="0">
              <a:solidFill>
                <a:srgbClr val="1B3BDF"/>
              </a:solidFill>
            </a:endParaRPr>
          </a:p>
          <a:p>
            <a:endParaRPr lang="ru-RU" dirty="0">
              <a:solidFill>
                <a:srgbClr val="1B3BDF"/>
              </a:solidFill>
            </a:endParaRPr>
          </a:p>
          <a:p>
            <a:endParaRPr lang="ru-RU" dirty="0">
              <a:solidFill>
                <a:srgbClr val="1B3BD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914A3-DEE2-9BF3-5341-A48B8C06ABB5}"/>
              </a:ext>
            </a:extLst>
          </p:cNvPr>
          <p:cNvSpPr txBox="1"/>
          <p:nvPr/>
        </p:nvSpPr>
        <p:spPr>
          <a:xfrm>
            <a:off x="6388345" y="2826162"/>
            <a:ext cx="53009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BDF"/>
                </a:solidFill>
              </a:rPr>
              <a:t>27.00.00	Управление в технических системах</a:t>
            </a:r>
          </a:p>
          <a:p>
            <a:r>
              <a:rPr lang="ru-RU" dirty="0">
                <a:solidFill>
                  <a:srgbClr val="1B3BDF"/>
                </a:solidFill>
              </a:rPr>
              <a:t>33.00.00	Фармация</a:t>
            </a:r>
          </a:p>
          <a:p>
            <a:r>
              <a:rPr lang="ru-RU" dirty="0">
                <a:solidFill>
                  <a:srgbClr val="1B3BDF"/>
                </a:solidFill>
              </a:rPr>
              <a:t>34.00.00	Сестринское дело</a:t>
            </a:r>
          </a:p>
          <a:p>
            <a:r>
              <a:rPr lang="ru-RU" dirty="0">
                <a:solidFill>
                  <a:srgbClr val="1B3BDF"/>
                </a:solidFill>
              </a:rPr>
              <a:t>36.00.00	Ветеринария и зоотехния</a:t>
            </a:r>
          </a:p>
          <a:p>
            <a:r>
              <a:rPr lang="ru-RU" dirty="0">
                <a:solidFill>
                  <a:srgbClr val="1B3BDF"/>
                </a:solidFill>
              </a:rPr>
              <a:t>38.00.00	Экономика и управление</a:t>
            </a:r>
          </a:p>
          <a:p>
            <a:r>
              <a:rPr lang="ru-RU" dirty="0">
                <a:solidFill>
                  <a:srgbClr val="1B3BDF"/>
                </a:solidFill>
              </a:rPr>
              <a:t>43.00.00	Сервис и туризм</a:t>
            </a:r>
          </a:p>
        </p:txBody>
      </p:sp>
    </p:spTree>
    <p:extLst>
      <p:ext uri="{BB962C8B-B14F-4D97-AF65-F5344CB8AC3E}">
        <p14:creationId xmlns:p14="http://schemas.microsoft.com/office/powerpoint/2010/main" val="62561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28017A-6B62-3146-880C-96BE5A69C7B5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solidFill>
              <a:srgbClr val="1B3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CE1839-7F50-B946-9C5E-CC799C1FF464}"/>
              </a:ext>
            </a:extLst>
          </p:cNvPr>
          <p:cNvSpPr/>
          <p:nvPr/>
        </p:nvSpPr>
        <p:spPr bwMode="auto">
          <a:xfrm>
            <a:off x="666705" y="809626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Предпосылки: изменения в ФЗ</a:t>
            </a:r>
          </a:p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«Об образовании в Российской Федерации»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A5CBEE-E3CD-A649-AD90-2768C3FE839B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EAF1806-BAA5-C54B-BBEF-ABD0A59FCC8E}"/>
              </a:ext>
            </a:extLst>
          </p:cNvPr>
          <p:cNvSpPr/>
          <p:nvPr/>
        </p:nvSpPr>
        <p:spPr bwMode="auto">
          <a:xfrm>
            <a:off x="5781746" y="2915379"/>
            <a:ext cx="599186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+mj-lt"/>
              <a:buAutoNum type="arabicPeriod" startAt="4"/>
              <a:defRPr/>
            </a:pP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Организации, осуществляющие образовательную деятельность по имеющим государственную аккредитацию образовательным программам начального общего, </a:t>
            </a: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основного общего, среднего общего образования</a:t>
            </a: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, для использования при реализации указанных образовательных программ выбирают: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1) учебники из числа входящих в федеральный перечень учебников (ФПУ), </a:t>
            </a: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образования; (В редакции Федерального закона от 02.12.2019 № 403-ФЗ)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A2D816-709E-B246-9A82-B42C5E94EA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3331" y="2118455"/>
            <a:ext cx="7779036" cy="4736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A08480-FB20-52B8-4BF6-DB2C18A137F9}"/>
              </a:ext>
            </a:extLst>
          </p:cNvPr>
          <p:cNvSpPr txBox="1"/>
          <p:nvPr/>
        </p:nvSpPr>
        <p:spPr>
          <a:xfrm>
            <a:off x="789451" y="1843653"/>
            <a:ext cx="10784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8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Внесение изменений в ФЗ «Об образовании» (редакция от 16.04.2022 г):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9E16C-6D45-1801-61C4-CAFED1EBE0B5}"/>
              </a:ext>
            </a:extLst>
          </p:cNvPr>
          <p:cNvSpPr txBox="1"/>
          <p:nvPr/>
        </p:nvSpPr>
        <p:spPr>
          <a:xfrm>
            <a:off x="5781746" y="2404572"/>
            <a:ext cx="5878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6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Статья 18. Печатные и электронные образовательные и информационные ресурсы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6114A-2529-1133-0D0E-DB3DA002B208}"/>
              </a:ext>
            </a:extLst>
          </p:cNvPr>
          <p:cNvSpPr txBox="1"/>
          <p:nvPr/>
        </p:nvSpPr>
        <p:spPr>
          <a:xfrm>
            <a:off x="2358414" y="6395015"/>
            <a:ext cx="2389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https://fpu.edu.ru/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84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 descr="Единый реестр Минкомсвязи российских программ для электронных  вычислительных машин и баз данных | Реестр Российского ПО (реестр  Минкомсвязи)">
            <a:extLst>
              <a:ext uri="{FF2B5EF4-FFF2-40B4-BE49-F238E27FC236}">
                <a16:creationId xmlns:a16="http://schemas.microsoft.com/office/drawing/2014/main" id="{58224915-D5C1-050D-773F-922D805E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75" y="2659247"/>
            <a:ext cx="2781945" cy="27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 ЭБС </a:t>
            </a:r>
            <a:r>
              <a:rPr lang="en" sz="2600" dirty="0">
                <a:solidFill>
                  <a:schemeClr val="bg1"/>
                </a:solidFill>
                <a:latin typeface="Roboto Slab Regular Regular"/>
              </a:rPr>
              <a:t>Znanium</a:t>
            </a: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. Подтверждение соответствий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90E8A-A6E0-FA25-11DB-89E027BF05F5}"/>
              </a:ext>
            </a:extLst>
          </p:cNvPr>
          <p:cNvSpPr txBox="1"/>
          <p:nvPr/>
        </p:nvSpPr>
        <p:spPr>
          <a:xfrm>
            <a:off x="781869" y="3084431"/>
            <a:ext cx="5099256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8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соответствует </a:t>
            </a:r>
            <a:r>
              <a:rPr lang="ru-RU" sz="18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ГОСТ</a:t>
            </a:r>
            <a:r>
              <a:rPr lang="ru-RU" sz="18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по ЭБС: Р 57723-2017 и Р 52872-2019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16609-2528-663B-4431-35865D225A36}"/>
              </a:ext>
            </a:extLst>
          </p:cNvPr>
          <p:cNvSpPr txBox="1"/>
          <p:nvPr/>
        </p:nvSpPr>
        <p:spPr>
          <a:xfrm>
            <a:off x="6071625" y="3011457"/>
            <a:ext cx="5739375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lnSpc>
                <a:spcPts val="19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dirty="0"/>
              <a:t>включена в Реестр российских программ для ЭВМ и баз данных </a:t>
            </a:r>
            <a:r>
              <a:rPr lang="ru-RU" sz="1600" dirty="0"/>
              <a:t>(запись в реестре</a:t>
            </a:r>
            <a:r>
              <a:rPr lang="en-US" sz="1600" dirty="0"/>
              <a:t> </a:t>
            </a:r>
            <a:r>
              <a:rPr lang="ru-RU" sz="1600" dirty="0"/>
              <a:t>программного обеспечения </a:t>
            </a:r>
            <a:r>
              <a:rPr lang="ru-RU" sz="1600" dirty="0" err="1"/>
              <a:t>Минцифры</a:t>
            </a:r>
            <a:r>
              <a:rPr lang="en-US" sz="1600" dirty="0"/>
              <a:t> </a:t>
            </a:r>
            <a:r>
              <a:rPr lang="ru-RU" sz="1600" dirty="0"/>
              <a:t>№10047)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3D6FC9-1B2E-A437-FE3D-E18A85E16F51}"/>
              </a:ext>
            </a:extLst>
          </p:cNvPr>
          <p:cNvSpPr txBox="1"/>
          <p:nvPr/>
        </p:nvSpPr>
        <p:spPr>
          <a:xfrm>
            <a:off x="6096000" y="3906986"/>
            <a:ext cx="5054367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19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8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зарегистрирована как </a:t>
            </a:r>
            <a:r>
              <a:rPr lang="ru-RU" sz="18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СМИ</a:t>
            </a:r>
            <a:r>
              <a:rPr lang="ru-RU" sz="18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Федеральной службой по надзору в сфере связи, информационных технологий и массовых коммуникаций </a:t>
            </a: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(свидетельство о регистрации СМИ ЭЛ № ФС 77 – 72248).</a:t>
            </a:r>
            <a:endParaRPr lang="ru-RU" sz="18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45764E-BC76-B0C5-3094-79AA76701B04}"/>
              </a:ext>
            </a:extLst>
          </p:cNvPr>
          <p:cNvSpPr txBox="1"/>
          <p:nvPr/>
        </p:nvSpPr>
        <p:spPr>
          <a:xfrm>
            <a:off x="737757" y="3906986"/>
            <a:ext cx="539717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lnSpc>
                <a:spcPts val="19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>
                <a:solidFill>
                  <a:srgbClr val="1B3BDF"/>
                </a:solidFill>
                <a:latin typeface="Roboto Slab" pitchFamily="2" charset="0"/>
                <a:ea typeface="Roboto Slab" pitchFamily="2" charset="0"/>
                <a:cs typeface="Roboto Slab"/>
              </a:defRPr>
            </a:lvl1pPr>
          </a:lstStyle>
          <a:p>
            <a:r>
              <a:rPr lang="ru-RU" dirty="0"/>
              <a:t>зарегистрирована в реестре баз данных и программ для ЭВМ Федеральной службой по интеллектуальной собственности, патентам и товарным знакам </a:t>
            </a:r>
            <a:r>
              <a:rPr lang="ru-RU" sz="1600" dirty="0"/>
              <a:t>(Свидетельство о государственной регистрации базы данных № 2010620724)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50F877-A553-7D9D-CFC7-2014F89D9E02}"/>
              </a:ext>
            </a:extLst>
          </p:cNvPr>
          <p:cNvSpPr txBox="1"/>
          <p:nvPr/>
        </p:nvSpPr>
        <p:spPr>
          <a:xfrm>
            <a:off x="587156" y="5671257"/>
            <a:ext cx="11223844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ООО «</a:t>
            </a:r>
            <a:r>
              <a:rPr lang="ru-RU" sz="2000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Знаниум</a:t>
            </a: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» с 2018 г. включено </a:t>
            </a:r>
            <a:r>
              <a:rPr lang="ru-RU" sz="2000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Минцифрой</a:t>
            </a:r>
            <a:r>
              <a:rPr lang="ru-RU" sz="20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в реестр аккредитованных ИТ- организаций.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BE86BD-D441-0033-8321-5771EF77778E}"/>
              </a:ext>
            </a:extLst>
          </p:cNvPr>
          <p:cNvSpPr txBox="1"/>
          <p:nvPr/>
        </p:nvSpPr>
        <p:spPr>
          <a:xfrm>
            <a:off x="780958" y="2041370"/>
            <a:ext cx="109926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4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ЭБС </a:t>
            </a:r>
            <a:r>
              <a:rPr lang="ru-RU" sz="2400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Znanium</a:t>
            </a:r>
            <a:r>
              <a:rPr lang="ru-RU" sz="24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отвечает всем критериям современной электронной образовательной среды: </a:t>
            </a:r>
          </a:p>
        </p:txBody>
      </p:sp>
    </p:spTree>
    <p:extLst>
      <p:ext uri="{BB962C8B-B14F-4D97-AF65-F5344CB8AC3E}">
        <p14:creationId xmlns:p14="http://schemas.microsoft.com/office/powerpoint/2010/main" val="2090530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>
              <a:highlight>
                <a:srgbClr val="CC9900"/>
              </a:highlight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ЭБС </a:t>
            </a:r>
            <a:r>
              <a:rPr lang="en" sz="2600" dirty="0">
                <a:solidFill>
                  <a:schemeClr val="bg1"/>
                </a:solidFill>
                <a:latin typeface="Roboto Slab Regular Regular"/>
              </a:rPr>
              <a:t>Znanium</a:t>
            </a: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. Контент для 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CCEB5E-2837-8044-8E98-0715E648858A}"/>
              </a:ext>
            </a:extLst>
          </p:cNvPr>
          <p:cNvSpPr/>
          <p:nvPr/>
        </p:nvSpPr>
        <p:spPr bwMode="auto">
          <a:xfrm>
            <a:off x="567250" y="1964222"/>
            <a:ext cx="1124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rgbClr val="1B3BDF"/>
                </a:solidFill>
                <a:latin typeface="Roboto Slab"/>
                <a:ea typeface="Roboto Slab"/>
              </a:rPr>
              <a:t>электронные формы учебников (ЭФУ) </a:t>
            </a:r>
            <a:r>
              <a:rPr lang="ru-RU" dirty="0">
                <a:solidFill>
                  <a:srgbClr val="1B3BDF"/>
                </a:solidFill>
                <a:latin typeface="Roboto Slab"/>
                <a:ea typeface="Roboto Slab"/>
              </a:rPr>
              <a:t>из Федерального перечня учебников от Группы компаний «Просвещение», «ВЛАДОС» и «ВИТА-Пресс».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023B47-CD47-FDB0-BBF4-DCC702F7040C}"/>
              </a:ext>
            </a:extLst>
          </p:cNvPr>
          <p:cNvSpPr txBox="1"/>
          <p:nvPr/>
        </p:nvSpPr>
        <p:spPr>
          <a:xfrm>
            <a:off x="4013460" y="580567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B3BDF"/>
                </a:solidFill>
                <a:latin typeface="Roboto Slab"/>
                <a:ea typeface="Roboto Slab"/>
              </a:rPr>
              <a:t>&gt; </a:t>
            </a:r>
            <a:r>
              <a:rPr lang="ru-RU" sz="2400" b="1" dirty="0">
                <a:solidFill>
                  <a:srgbClr val="1B3BDF"/>
                </a:solidFill>
                <a:latin typeface="Roboto Slab"/>
                <a:ea typeface="Roboto Slab"/>
              </a:rPr>
              <a:t>26</a:t>
            </a:r>
            <a:r>
              <a:rPr lang="en-US" sz="2400" b="1" dirty="0">
                <a:solidFill>
                  <a:srgbClr val="1B3BDF"/>
                </a:solidFill>
                <a:latin typeface="Roboto Slab"/>
                <a:ea typeface="Roboto Slab"/>
              </a:rPr>
              <a:t>0</a:t>
            </a:r>
            <a:r>
              <a:rPr lang="ru-RU" sz="2400" b="1" dirty="0">
                <a:solidFill>
                  <a:srgbClr val="1B3BDF"/>
                </a:solidFill>
                <a:latin typeface="Roboto Slab"/>
                <a:ea typeface="Roboto Slab"/>
              </a:rPr>
              <a:t> уникальных наименований</a:t>
            </a:r>
            <a:endParaRPr lang="ru-RU" sz="2400" b="1" dirty="0"/>
          </a:p>
        </p:txBody>
      </p:sp>
      <p:pic>
        <p:nvPicPr>
          <p:cNvPr id="7170" name="Picture 2" descr="Изображение Русский язык. Углубленный уровень. 10-11 классы. Электронная форма учебника">
            <a:extLst>
              <a:ext uri="{FF2B5EF4-FFF2-40B4-BE49-F238E27FC236}">
                <a16:creationId xmlns:a16="http://schemas.microsoft.com/office/drawing/2014/main" id="{322997E6-E600-78B6-C551-63FB84E7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053" y="2898102"/>
            <a:ext cx="1755942" cy="26976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Изображение История России. Базовый и углублённый уровни. 10 класс. Часть 1. Электронная форма учебника">
            <a:extLst>
              <a:ext uri="{FF2B5EF4-FFF2-40B4-BE49-F238E27FC236}">
                <a16:creationId xmlns:a16="http://schemas.microsoft.com/office/drawing/2014/main" id="{63417E47-DFF2-46BC-E06A-22582F17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20" y="2679379"/>
            <a:ext cx="2405494" cy="31351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Изображение Алгебра и начала математического анализа. 10 класс. Базовый уровень (в двух частях). Ч. 1. Электронная форма учебника">
            <a:extLst>
              <a:ext uri="{FF2B5EF4-FFF2-40B4-BE49-F238E27FC236}">
                <a16:creationId xmlns:a16="http://schemas.microsoft.com/office/drawing/2014/main" id="{EDDE1063-E6CB-F23A-5084-18E89EC2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39" y="2898102"/>
            <a:ext cx="2118901" cy="269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41C440-B040-53A5-0571-567311930E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 rot="10800000">
            <a:off x="720389" y="3904437"/>
            <a:ext cx="820342" cy="82034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46213B-E0F4-3DD0-4CD0-20545A232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804110" y="3903624"/>
            <a:ext cx="820342" cy="82034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63B6C56-4A20-6939-5341-9AB86F5AD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40" y="3143439"/>
            <a:ext cx="1665662" cy="220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66FDDFC7-F6C8-47DB-B2A9-2F0ABA2AE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50" y="3142220"/>
            <a:ext cx="1487216" cy="21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1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ЭБС </a:t>
            </a:r>
            <a:r>
              <a:rPr lang="en" sz="2600" dirty="0">
                <a:solidFill>
                  <a:schemeClr val="bg1"/>
                </a:solidFill>
                <a:latin typeface="Roboto Slab Regular Regular"/>
              </a:rPr>
              <a:t>Znanium</a:t>
            </a: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. Контент для СПО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CCEB5E-2837-8044-8E98-0715E648858A}"/>
              </a:ext>
            </a:extLst>
          </p:cNvPr>
          <p:cNvSpPr/>
          <p:nvPr/>
        </p:nvSpPr>
        <p:spPr bwMode="auto">
          <a:xfrm>
            <a:off x="617954" y="2075000"/>
            <a:ext cx="11193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ru-RU" b="1" u="sng" dirty="0">
                <a:solidFill>
                  <a:srgbClr val="1B3BDF"/>
                </a:solidFill>
                <a:latin typeface="Roboto Slab"/>
                <a:ea typeface="Roboto Slab"/>
              </a:rPr>
              <a:t>учебные пособия</a:t>
            </a:r>
            <a:r>
              <a:rPr lang="ru-RU" dirty="0">
                <a:solidFill>
                  <a:srgbClr val="1B3BDF"/>
                </a:solidFill>
                <a:latin typeface="Roboto Slab"/>
                <a:ea typeface="Roboto Slab"/>
              </a:rPr>
              <a:t>, выпущенные организациями, входящими в перечень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образования*</a:t>
            </a:r>
          </a:p>
        </p:txBody>
      </p:sp>
      <p:sp>
        <p:nvSpPr>
          <p:cNvPr id="12" name="AutoShape 4" descr="file">
            <a:extLst>
              <a:ext uri="{FF2B5EF4-FFF2-40B4-BE49-F238E27FC236}">
                <a16:creationId xmlns:a16="http://schemas.microsoft.com/office/drawing/2014/main" id="{BB2FDCE9-4E98-F7F9-B0C4-6F46D662E5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842F9-14F1-BEB7-4162-0EE26213FF9F}"/>
              </a:ext>
            </a:extLst>
          </p:cNvPr>
          <p:cNvSpPr txBox="1"/>
          <p:nvPr/>
        </p:nvSpPr>
        <p:spPr>
          <a:xfrm>
            <a:off x="870857" y="5590981"/>
            <a:ext cx="10902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200" dirty="0">
                <a:solidFill>
                  <a:srgbClr val="1B3BDF"/>
                </a:solidFill>
                <a:latin typeface="Roboto Slab"/>
                <a:ea typeface="Roboto Slab"/>
              </a:rPr>
              <a:t>* Приказ Минобрнауки России от 9 июня 2016 г. № 699 «Об утверждении перечня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</a:p>
        </p:txBody>
      </p:sp>
      <p:pic>
        <p:nvPicPr>
          <p:cNvPr id="17" name="Picture 2" descr="https://www.highload.ru/uploads/3/af/c34644591003bdd3b235cfe9699d6.jpg">
            <a:extLst>
              <a:ext uri="{FF2B5EF4-FFF2-40B4-BE49-F238E27FC236}">
                <a16:creationId xmlns:a16="http://schemas.microsoft.com/office/drawing/2014/main" id="{8018AF8E-5860-4110-6E35-60CC356C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928556" y="4079400"/>
            <a:ext cx="1841130" cy="949333"/>
          </a:xfrm>
          <a:prstGeom prst="rect">
            <a:avLst/>
          </a:prstGeom>
          <a:noFill/>
        </p:spPr>
      </p:pic>
      <p:pic>
        <p:nvPicPr>
          <p:cNvPr id="6146" name="Picture 2" descr="Баннеры издательства">
            <a:extLst>
              <a:ext uri="{FF2B5EF4-FFF2-40B4-BE49-F238E27FC236}">
                <a16:creationId xmlns:a16="http://schemas.microsoft.com/office/drawing/2014/main" id="{6DECE7FB-4658-98D6-54D6-786269B3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0" y="4211219"/>
            <a:ext cx="2329544" cy="63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Вако | Pro-Books.ru — Книжный бизнес">
            <a:extLst>
              <a:ext uri="{FF2B5EF4-FFF2-40B4-BE49-F238E27FC236}">
                <a16:creationId xmlns:a16="http://schemas.microsoft.com/office/drawing/2014/main" id="{C8379FF6-6DD1-31D6-38A9-B317868D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64" y="4135534"/>
            <a:ext cx="1392938" cy="7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4C46EA-EACF-4904-6593-A9FDB2B946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449" y="4238939"/>
            <a:ext cx="1802030" cy="574810"/>
          </a:xfrm>
          <a:prstGeom prst="rect">
            <a:avLst/>
          </a:prstGeom>
        </p:spPr>
      </p:pic>
      <p:pic>
        <p:nvPicPr>
          <p:cNvPr id="6152" name="Picture 8" descr="Издательство ВИТА-ПРЕСС">
            <a:extLst>
              <a:ext uri="{FF2B5EF4-FFF2-40B4-BE49-F238E27FC236}">
                <a16:creationId xmlns:a16="http://schemas.microsoft.com/office/drawing/2014/main" id="{DDD7AAE2-0C3E-FFB1-5E40-5FAB079A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88" y="4327219"/>
            <a:ext cx="1640303" cy="5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Издательство КАРО - Home | Facebook">
            <a:extLst>
              <a:ext uri="{FF2B5EF4-FFF2-40B4-BE49-F238E27FC236}">
                <a16:creationId xmlns:a16="http://schemas.microsoft.com/office/drawing/2014/main" id="{22E95967-5382-04A1-784A-D54874C7B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2" y="3913079"/>
            <a:ext cx="1226531" cy="122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8D30FCC-25F5-018D-E3C8-67B84B6383BB}"/>
              </a:ext>
            </a:extLst>
          </p:cNvPr>
          <p:cNvSpPr txBox="1"/>
          <p:nvPr/>
        </p:nvSpPr>
        <p:spPr>
          <a:xfrm>
            <a:off x="4142866" y="339486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800" dirty="0">
                <a:solidFill>
                  <a:srgbClr val="1B3BDF"/>
                </a:solidFill>
                <a:latin typeface="Roboto Slab"/>
                <a:ea typeface="Roboto Slab"/>
              </a:rPr>
              <a:t>&gt; </a:t>
            </a:r>
            <a:r>
              <a:rPr lang="ru-RU" sz="2800" b="1" dirty="0">
                <a:solidFill>
                  <a:srgbClr val="1B3BDF"/>
                </a:solidFill>
                <a:latin typeface="Roboto Slab"/>
                <a:ea typeface="Roboto Slab"/>
              </a:rPr>
              <a:t>110 наименований</a:t>
            </a:r>
          </a:p>
        </p:txBody>
      </p:sp>
    </p:spTree>
    <p:extLst>
      <p:ext uri="{BB962C8B-B14F-4D97-AF65-F5344CB8AC3E}">
        <p14:creationId xmlns:p14="http://schemas.microsoft.com/office/powerpoint/2010/main" val="1434795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742270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C4E976-7D9F-3BCA-FD8F-D49CE4A20AC4}"/>
              </a:ext>
            </a:extLst>
          </p:cNvPr>
          <p:cNvSpPr txBox="1"/>
          <p:nvPr/>
        </p:nvSpPr>
        <p:spPr>
          <a:xfrm>
            <a:off x="1239406" y="5064173"/>
            <a:ext cx="4917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BDF"/>
                </a:solidFill>
                <a:latin typeface="Roboto Slab Regular Regular"/>
              </a:rPr>
              <a:t>Персональный менеджер-куратор</a:t>
            </a:r>
            <a:r>
              <a:rPr lang="ru-RU" dirty="0">
                <a:solidFill>
                  <a:srgbClr val="1B3BDF"/>
                </a:solidFill>
                <a:latin typeface="Roboto Slab Regular Regular"/>
              </a:rPr>
              <a:t>: </a:t>
            </a:r>
          </a:p>
          <a:p>
            <a:r>
              <a:rPr lang="ru-RU" dirty="0">
                <a:solidFill>
                  <a:srgbClr val="1B3BDF"/>
                </a:solidFill>
                <a:latin typeface="Roboto Slab Regular Regular"/>
              </a:rPr>
              <a:t>помощь по любым вопросам и выделенная линия техподдержки. </a:t>
            </a:r>
          </a:p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5E9A5E-4CF9-D804-F264-54B58E480064}"/>
              </a:ext>
            </a:extLst>
          </p:cNvPr>
          <p:cNvSpPr/>
          <p:nvPr/>
        </p:nvSpPr>
        <p:spPr bwMode="auto">
          <a:xfrm>
            <a:off x="666705" y="809626"/>
            <a:ext cx="10907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Roboto Slab Regular Regular"/>
              </a:rPr>
              <a:t>ЭБС </a:t>
            </a:r>
            <a:r>
              <a:rPr lang="en-US" sz="2400" dirty="0" err="1">
                <a:solidFill>
                  <a:schemeClr val="bg1"/>
                </a:solidFill>
                <a:latin typeface="Roboto Slab Regular Regular"/>
              </a:rPr>
              <a:t>Znanium</a:t>
            </a:r>
            <a:r>
              <a:rPr lang="ru-RU" sz="2400" dirty="0">
                <a:solidFill>
                  <a:schemeClr val="bg1"/>
                </a:solidFill>
                <a:latin typeface="Roboto Slab Regular Regular"/>
              </a:rPr>
              <a:t>. Преимущества сотрудничества по программам СПО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8AA47-599F-4F68-78C3-B1F5FA32F88B}"/>
              </a:ext>
            </a:extLst>
          </p:cNvPr>
          <p:cNvSpPr txBox="1"/>
          <p:nvPr/>
        </p:nvSpPr>
        <p:spPr>
          <a:xfrm>
            <a:off x="1201460" y="1653859"/>
            <a:ext cx="53945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B3BDF"/>
                </a:solidFill>
                <a:latin typeface="Roboto Slab Regular Regular"/>
              </a:rPr>
              <a:t>Обеспечение учебными изданиями по всем </a:t>
            </a:r>
          </a:p>
          <a:p>
            <a:r>
              <a:rPr lang="ru-RU" sz="1800" b="1" dirty="0">
                <a:solidFill>
                  <a:srgbClr val="1B3BDF"/>
                </a:solidFill>
                <a:latin typeface="Roboto Slab Regular Regular"/>
              </a:rPr>
              <a:t>уровням образования СПО</a:t>
            </a: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: </a:t>
            </a:r>
          </a:p>
          <a:p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от общеобразовательных дисциплин до общепрофессиональных и профессиональных </a:t>
            </a:r>
          </a:p>
          <a:p>
            <a:r>
              <a:rPr lang="ru-RU" sz="1800" b="1" dirty="0">
                <a:solidFill>
                  <a:srgbClr val="1B3BDF"/>
                </a:solidFill>
                <a:latin typeface="Roboto Slab Regular Regular"/>
              </a:rPr>
              <a:t>на одной платформе.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1EC532-E5D5-F084-7FF1-A4E3253A9278}"/>
              </a:ext>
            </a:extLst>
          </p:cNvPr>
          <p:cNvSpPr txBox="1"/>
          <p:nvPr/>
        </p:nvSpPr>
        <p:spPr bwMode="auto">
          <a:xfrm>
            <a:off x="557229" y="1428994"/>
            <a:ext cx="439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0" b="1" dirty="0">
                <a:solidFill>
                  <a:srgbClr val="1B3BDF"/>
                </a:solidFill>
                <a:latin typeface="Roboto Slab Regular Regular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71D46-53F9-3A7D-3B82-766A3796BBEE}"/>
              </a:ext>
            </a:extLst>
          </p:cNvPr>
          <p:cNvSpPr txBox="1"/>
          <p:nvPr/>
        </p:nvSpPr>
        <p:spPr>
          <a:xfrm>
            <a:off x="6988963" y="1611387"/>
            <a:ext cx="40879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B3BDF"/>
                </a:solidFill>
                <a:latin typeface="Roboto Slab Regular Regular"/>
              </a:rPr>
              <a:t>Эксклюзивный контент </a:t>
            </a: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издательского холдинга ИНФРА-М, специально созданный для программ СПО.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8E889E-ADA4-00D4-3A58-4E5DD75408C1}"/>
              </a:ext>
            </a:extLst>
          </p:cNvPr>
          <p:cNvSpPr txBox="1"/>
          <p:nvPr/>
        </p:nvSpPr>
        <p:spPr bwMode="auto">
          <a:xfrm>
            <a:off x="6373321" y="1390324"/>
            <a:ext cx="439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0" b="1" dirty="0">
                <a:solidFill>
                  <a:srgbClr val="1B3BDF"/>
                </a:solidFill>
                <a:latin typeface="Roboto Slab Regular Regular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013C2-D25F-FAC0-8AC6-E0F4481CF67D}"/>
              </a:ext>
            </a:extLst>
          </p:cNvPr>
          <p:cNvSpPr txBox="1"/>
          <p:nvPr/>
        </p:nvSpPr>
        <p:spPr>
          <a:xfrm>
            <a:off x="1239405" y="3346115"/>
            <a:ext cx="48565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B3BDF"/>
                </a:solidFill>
                <a:latin typeface="Roboto Slab Regular Regular"/>
              </a:rPr>
              <a:t>Личный кабинет библиотекаря</a:t>
            </a: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удобное управление подписками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возможность создания «дерева» групп пользователей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различные способы выдачи ключей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39B417-A369-F4E2-EC9A-D3F501666AFA}"/>
              </a:ext>
            </a:extLst>
          </p:cNvPr>
          <p:cNvSpPr txBox="1"/>
          <p:nvPr/>
        </p:nvSpPr>
        <p:spPr bwMode="auto">
          <a:xfrm>
            <a:off x="590496" y="3137707"/>
            <a:ext cx="439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0" b="1" dirty="0">
                <a:solidFill>
                  <a:srgbClr val="1B3BDF"/>
                </a:solidFill>
                <a:latin typeface="Roboto Slab Regular Regular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204054-BBBB-2FFA-0FA9-B579C07A88EE}"/>
              </a:ext>
            </a:extLst>
          </p:cNvPr>
          <p:cNvSpPr txBox="1"/>
          <p:nvPr/>
        </p:nvSpPr>
        <p:spPr>
          <a:xfrm>
            <a:off x="6922171" y="3346115"/>
            <a:ext cx="49410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B3BDF"/>
                </a:solidFill>
                <a:latin typeface="Roboto Slab Regular Regular"/>
              </a:rPr>
              <a:t>Адаптированная под потребности библиотеки статистика</a:t>
            </a: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отчетность по форме СПО-2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статистика отказов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детализация по пользователям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рейтинги чтения книг и читающих пользователей.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1B3BDF"/>
                </a:solidFill>
                <a:latin typeface="Roboto Slab Regular Regular"/>
              </a:rPr>
              <a:t>с</a:t>
            </a:r>
            <a:r>
              <a:rPr lang="ru-RU" sz="1800" dirty="0">
                <a:solidFill>
                  <a:srgbClr val="1B3BDF"/>
                </a:solidFill>
                <a:latin typeface="Roboto Slab Regular Regular"/>
              </a:rPr>
              <a:t>татистика по международному стандарту CОUNTER R5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83C502-891D-7BE3-0705-46D9273192EF}"/>
              </a:ext>
            </a:extLst>
          </p:cNvPr>
          <p:cNvSpPr txBox="1"/>
          <p:nvPr/>
        </p:nvSpPr>
        <p:spPr bwMode="auto">
          <a:xfrm>
            <a:off x="6345788" y="3071549"/>
            <a:ext cx="439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0" b="1" dirty="0">
                <a:solidFill>
                  <a:srgbClr val="1B3BDF"/>
                </a:solidFill>
                <a:latin typeface="Roboto Slab Regular Regular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97C09-42B1-CD48-D7C6-858EA4F7E69D}"/>
              </a:ext>
            </a:extLst>
          </p:cNvPr>
          <p:cNvSpPr txBox="1"/>
          <p:nvPr/>
        </p:nvSpPr>
        <p:spPr bwMode="auto">
          <a:xfrm>
            <a:off x="590496" y="4823443"/>
            <a:ext cx="4394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8000" b="1" dirty="0">
                <a:solidFill>
                  <a:srgbClr val="1B3BDF"/>
                </a:solidFill>
                <a:latin typeface="Roboto Slab Regular Regular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7291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24375" y="578554"/>
            <a:ext cx="12192000" cy="742270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39188" y="568678"/>
            <a:ext cx="10907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Roboto Slab Regular Regular"/>
              </a:rPr>
              <a:t>Преимущества приобретения литературы ГК «Просвещение» 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Roboto Slab Regular Regular"/>
              </a:rPr>
              <a:t>в ООО «</a:t>
            </a:r>
            <a:r>
              <a:rPr lang="ru-RU" sz="2400" dirty="0" err="1">
                <a:solidFill>
                  <a:schemeClr val="bg1"/>
                </a:solidFill>
                <a:latin typeface="Roboto Slab Regular Regular"/>
              </a:rPr>
              <a:t>Знаниум</a:t>
            </a:r>
            <a:r>
              <a:rPr lang="ru-RU" sz="2400" dirty="0">
                <a:solidFill>
                  <a:schemeClr val="bg1"/>
                </a:solidFill>
                <a:latin typeface="Roboto Slab Regular Regular"/>
              </a:rPr>
              <a:t>»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C4E976-7D9F-3BCA-FD8F-D49CE4A20AC4}"/>
              </a:ext>
            </a:extLst>
          </p:cNvPr>
          <p:cNvSpPr txBox="1"/>
          <p:nvPr/>
        </p:nvSpPr>
        <p:spPr>
          <a:xfrm>
            <a:off x="539076" y="1568920"/>
            <a:ext cx="4119053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1B3BDF"/>
                </a:solidFill>
                <a:latin typeface="Roboto Slab Regular Regular"/>
              </a:rPr>
              <a:t>ООО «</a:t>
            </a:r>
            <a:r>
              <a:rPr lang="ru-RU" sz="2000" dirty="0" err="1">
                <a:solidFill>
                  <a:srgbClr val="1B3BDF"/>
                </a:solidFill>
                <a:latin typeface="Roboto Slab Regular Regular"/>
              </a:rPr>
              <a:t>Знаниум</a:t>
            </a:r>
            <a:r>
              <a:rPr lang="ru-RU" sz="2000" dirty="0">
                <a:solidFill>
                  <a:srgbClr val="1B3BDF"/>
                </a:solidFill>
                <a:latin typeface="Roboto Slab Regular Regular"/>
              </a:rPr>
              <a:t>»</a:t>
            </a:r>
            <a:r>
              <a:rPr lang="en-US" sz="2000" dirty="0">
                <a:solidFill>
                  <a:srgbClr val="1B3BDF"/>
                </a:solidFill>
                <a:latin typeface="Roboto Slab Regular Regular"/>
              </a:rPr>
              <a:t> </a:t>
            </a:r>
            <a:r>
              <a:rPr lang="ru-RU" sz="2000" dirty="0">
                <a:solidFill>
                  <a:srgbClr val="1B3BDF"/>
                </a:solidFill>
                <a:latin typeface="Roboto Slab Regular Regular"/>
              </a:rPr>
              <a:t>является </a:t>
            </a:r>
            <a:r>
              <a:rPr lang="ru-RU" sz="2000" b="1" dirty="0">
                <a:solidFill>
                  <a:srgbClr val="1B3BDF"/>
                </a:solidFill>
                <a:latin typeface="Roboto Slab Regular Regular"/>
              </a:rPr>
              <a:t>сертифицированным партнером </a:t>
            </a:r>
            <a:r>
              <a:rPr lang="ru-RU" sz="2000" dirty="0">
                <a:solidFill>
                  <a:srgbClr val="1B3BDF"/>
                </a:solidFill>
                <a:latin typeface="Roboto Slab Regular Regular"/>
              </a:rPr>
              <a:t>ГК «Просвещение».</a:t>
            </a:r>
          </a:p>
          <a:p>
            <a:endParaRPr lang="ru-RU" sz="2000" dirty="0">
              <a:solidFill>
                <a:srgbClr val="1B3BDF"/>
              </a:solidFill>
              <a:latin typeface="Roboto Slab Regular Regular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1B3BDF"/>
                </a:solidFill>
                <a:latin typeface="Roboto Slab Regular Regular"/>
              </a:rPr>
              <a:t>Фиксированная в прайс-листе стоимость лицензии.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1B3BDF"/>
              </a:solidFill>
              <a:latin typeface="Roboto Slab Regular Regular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rgbClr val="1B3BDF"/>
                </a:solidFill>
                <a:latin typeface="Roboto Slab Regular Regular"/>
              </a:rPr>
              <a:t>Сотрудники «</a:t>
            </a:r>
            <a:r>
              <a:rPr lang="ru-RU" sz="2000" dirty="0" err="1">
                <a:solidFill>
                  <a:srgbClr val="1B3BDF"/>
                </a:solidFill>
                <a:latin typeface="Roboto Slab Regular Regular"/>
              </a:rPr>
              <a:t>Знаниум</a:t>
            </a:r>
            <a:r>
              <a:rPr lang="ru-RU" sz="2000" dirty="0">
                <a:solidFill>
                  <a:srgbClr val="1B3BDF"/>
                </a:solidFill>
                <a:latin typeface="Roboto Slab Regular Regular"/>
              </a:rPr>
              <a:t>» обладают большим опытом по работе с учреждениями СПО и вузами, реализующими программы СПО.</a:t>
            </a:r>
          </a:p>
          <a:p>
            <a:endParaRPr lang="ru-RU" sz="2000" dirty="0">
              <a:solidFill>
                <a:srgbClr val="1B3BDF"/>
              </a:solidFill>
              <a:latin typeface="Roboto Slab Regular Regular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dirty="0"/>
          </a:p>
        </p:txBody>
      </p:sp>
      <p:pic>
        <p:nvPicPr>
          <p:cNvPr id="8" name="Рисунок 7" descr="Изображение выглядит как текст, электроника, дисплей, монитор&#10;&#10;Автоматически созданное описание">
            <a:extLst>
              <a:ext uri="{FF2B5EF4-FFF2-40B4-BE49-F238E27FC236}">
                <a16:creationId xmlns:a16="http://schemas.microsoft.com/office/drawing/2014/main" id="{090944CD-A140-7176-7D33-09454DC0F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894" y="1568920"/>
            <a:ext cx="7347857" cy="5186722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6176AE7-6089-0C19-DE2F-A417BA2C10C3}"/>
              </a:ext>
            </a:extLst>
          </p:cNvPr>
          <p:cNvGrpSpPr/>
          <p:nvPr/>
        </p:nvGrpSpPr>
        <p:grpSpPr>
          <a:xfrm>
            <a:off x="4744275" y="1823776"/>
            <a:ext cx="6883093" cy="3999836"/>
            <a:chOff x="4744275" y="1823776"/>
            <a:chExt cx="6883093" cy="399983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96737A1-742D-5E40-F977-259401FD3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4275" y="1823776"/>
              <a:ext cx="6883093" cy="3999836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EF1D56-50BD-A827-D715-6CBE1228E39A}"/>
                </a:ext>
              </a:extLst>
            </p:cNvPr>
            <p:cNvSpPr txBox="1"/>
            <p:nvPr/>
          </p:nvSpPr>
          <p:spPr>
            <a:xfrm>
              <a:off x="10666160" y="3429000"/>
              <a:ext cx="8803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Lato" panose="020B0604020202020204" pitchFamily="34" charset="0"/>
                  <a:ea typeface="Lato" panose="020B0604020202020204" pitchFamily="34" charset="0"/>
                  <a:cs typeface="Lato" panose="020B0604020202020204" pitchFamily="34" charset="0"/>
                </a:rPr>
                <a:t>198,00 </a:t>
              </a:r>
              <a:endParaRPr lang="ru-RU" sz="1200" dirty="0"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</a:endParaRPr>
            </a:p>
          </p:txBody>
        </p:sp>
        <p:pic>
          <p:nvPicPr>
            <p:cNvPr id="5" name="Рисунок 4" descr="Рубль со сплошной заливкой">
              <a:extLst>
                <a:ext uri="{FF2B5EF4-FFF2-40B4-BE49-F238E27FC236}">
                  <a16:creationId xmlns:a16="http://schemas.microsoft.com/office/drawing/2014/main" id="{D0C22AA9-3136-672C-B95F-C040B820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244486" y="3484559"/>
              <a:ext cx="165879" cy="165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469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ЭБС </a:t>
            </a:r>
            <a:r>
              <a:rPr lang="en-US" sz="2600" dirty="0" err="1">
                <a:solidFill>
                  <a:schemeClr val="bg1"/>
                </a:solidFill>
                <a:latin typeface="Roboto Slab Regular Regular"/>
              </a:rPr>
              <a:t>Znanium</a:t>
            </a:r>
            <a:r>
              <a:rPr lang="en-US" sz="2600" dirty="0">
                <a:solidFill>
                  <a:schemeClr val="bg1"/>
                </a:solidFill>
                <a:latin typeface="Roboto Slab Regular Regular"/>
              </a:rPr>
              <a:t> – </a:t>
            </a: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одна из наиболее читаемых ЭБС среди агрегаторов образовательного контента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6537F9-80F9-87AD-E941-35BE6F69F1FC}"/>
              </a:ext>
            </a:extLst>
          </p:cNvPr>
          <p:cNvSpPr txBox="1"/>
          <p:nvPr/>
        </p:nvSpPr>
        <p:spPr bwMode="auto">
          <a:xfrm>
            <a:off x="666704" y="5898758"/>
            <a:ext cx="111069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На основе показателя </a:t>
            </a:r>
            <a:r>
              <a:rPr lang="ru-RU" sz="1600" i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«Посещения» </a:t>
            </a: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сайта </a:t>
            </a:r>
            <a:r>
              <a:rPr lang="en-US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Similarweb.com </a:t>
            </a: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за </a:t>
            </a:r>
            <a:r>
              <a:rPr lang="en-US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1 </a:t>
            </a: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квартал 2022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30343924-0D2C-90AB-EDAE-78E88028B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135060"/>
              </p:ext>
            </p:extLst>
          </p:nvPr>
        </p:nvGraphicFramePr>
        <p:xfrm>
          <a:off x="617080" y="2057400"/>
          <a:ext cx="10905481" cy="374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579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E0A0C5E1-F7A4-CDB8-542C-29CFCFBD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56" y="623515"/>
            <a:ext cx="7897511" cy="494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0DCB52-61BC-4340-B70A-EA45CE5C1C5E}"/>
              </a:ext>
            </a:extLst>
          </p:cNvPr>
          <p:cNvSpPr/>
          <p:nvPr/>
        </p:nvSpPr>
        <p:spPr>
          <a:xfrm>
            <a:off x="0" y="5058532"/>
            <a:ext cx="12192000" cy="1119188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3EF4BD-8B88-4D4A-A885-3ACE3EB01982}"/>
              </a:ext>
            </a:extLst>
          </p:cNvPr>
          <p:cNvSpPr/>
          <p:nvPr/>
        </p:nvSpPr>
        <p:spPr>
          <a:xfrm>
            <a:off x="381000" y="432826"/>
            <a:ext cx="11430000" cy="5992348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775B7-A5B3-8A41-9C41-1EFFD2949CF7}"/>
              </a:ext>
            </a:extLst>
          </p:cNvPr>
          <p:cNvSpPr txBox="1"/>
          <p:nvPr/>
        </p:nvSpPr>
        <p:spPr>
          <a:xfrm>
            <a:off x="642329" y="1581584"/>
            <a:ext cx="1090734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За </a:t>
            </a:r>
            <a:r>
              <a:rPr lang="ru-RU" sz="24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11 лет развития</a:t>
            </a:r>
            <a:r>
              <a:rPr lang="ru-RU" sz="24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ЭБС </a:t>
            </a:r>
            <a:r>
              <a:rPr lang="en" sz="24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Znanium </a:t>
            </a:r>
            <a:r>
              <a:rPr lang="ru-RU" sz="24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охватила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более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44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1.5 млн читателей</a:t>
            </a:r>
            <a:r>
              <a:rPr lang="ru-RU" sz="32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по всей России: </a:t>
            </a:r>
          </a:p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студентов колледжей и ВУЗов, аспирантов, преподавателей и деятелей науки.</a:t>
            </a:r>
            <a:endParaRPr lang="ru-RU" sz="24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84312-ACDF-4943-BA4E-026301880F17}"/>
              </a:ext>
            </a:extLst>
          </p:cNvPr>
          <p:cNvSpPr txBox="1"/>
          <p:nvPr/>
        </p:nvSpPr>
        <p:spPr>
          <a:xfrm>
            <a:off x="642329" y="5102508"/>
            <a:ext cx="109073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ЭБС </a:t>
            </a:r>
            <a:r>
              <a:rPr lang="en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Znanium</a:t>
            </a:r>
            <a:r>
              <a:rPr lang="ru-RU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поддерживает неограниченный срок жизни учетной записи и истории чтения, обеспечивая пользователей доступом к проверенным знаниям на протяжении всей жизни в рамках концепции </a:t>
            </a:r>
            <a:r>
              <a:rPr lang="en-US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life-long learning</a:t>
            </a:r>
            <a:r>
              <a:rPr lang="ru-RU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0187D9-5EEF-7622-ECDD-4BD64EA5D9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76479" y="13651"/>
            <a:ext cx="1334521" cy="4323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1F0515-B181-9DD0-0EFE-8E87F1EE5F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053" y="68683"/>
            <a:ext cx="1439802" cy="3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19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38614" y="1194868"/>
            <a:ext cx="10914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Наши контакты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9689" y="265378"/>
            <a:ext cx="2209092" cy="715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26266" y="435041"/>
            <a:ext cx="2209092" cy="4892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1235514" y="1889760"/>
            <a:ext cx="4390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Подключение к ЭБС </a:t>
            </a:r>
            <a:r>
              <a:rPr lang="en" sz="1600" b="1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Znanium </a:t>
            </a:r>
            <a:endParaRPr lang="ru-RU" sz="1600" b="1" dirty="0">
              <a:solidFill>
                <a:srgbClr val="1A3BDF"/>
              </a:solidFill>
              <a:latin typeface="Roboto Slab"/>
              <a:ea typeface="Roboto Slab"/>
              <a:cs typeface="Times New Roman"/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и комплектование печатными изданиями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ru-RU" sz="1200" dirty="0" err="1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Невижина</a:t>
            </a:r>
            <a:r>
              <a:rPr lang="ru-RU" sz="1200" dirty="0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 Надежда Андреевна</a:t>
            </a:r>
          </a:p>
          <a:p>
            <a:pPr lvl="0" algn="ctr">
              <a:defRPr/>
            </a:pPr>
            <a:r>
              <a:rPr lang="ru-RU" sz="1200" dirty="0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Тел.: +7 (495) 280-15-96 (доб. 642)</a:t>
            </a:r>
          </a:p>
          <a:p>
            <a:pPr lvl="0" algn="ctr">
              <a:defRPr/>
            </a:pPr>
            <a:r>
              <a:rPr lang="ru-RU" sz="1200" dirty="0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Моб.: +7 (985) 128-31-87</a:t>
            </a:r>
          </a:p>
          <a:p>
            <a:pPr lvl="0" algn="ctr">
              <a:defRPr/>
            </a:pPr>
            <a:r>
              <a:rPr lang="en" sz="1200" dirty="0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E-mail: </a:t>
            </a:r>
            <a:r>
              <a:rPr lang="en" sz="1200" dirty="0" err="1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nevizhina_na@infra-m.ru</a:t>
            </a:r>
            <a:endParaRPr lang="en" sz="1200" dirty="0">
              <a:solidFill>
                <a:srgbClr val="1B3BDF"/>
              </a:solidFill>
              <a:latin typeface="Roboto Slab"/>
              <a:ea typeface="Roboto Slab"/>
              <a:cs typeface="Times New Roman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FA2732-18EB-F646-AEE1-B641C5A4F1F1}"/>
              </a:ext>
            </a:extLst>
          </p:cNvPr>
          <p:cNvSpPr/>
          <p:nvPr/>
        </p:nvSpPr>
        <p:spPr bwMode="auto">
          <a:xfrm>
            <a:off x="6591300" y="1889760"/>
            <a:ext cx="4390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Научная периодика 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и правила подачи статей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ru-RU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(495) 280-15-96</a:t>
            </a:r>
          </a:p>
          <a:p>
            <a:pPr lvl="0" algn="ctr">
              <a:defRPr/>
            </a:pPr>
            <a:r>
              <a:rPr lang="ru-RU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(495) 685-93-02 доб. 501</a:t>
            </a:r>
          </a:p>
          <a:p>
            <a:pPr lvl="0" algn="ctr">
              <a:defRPr/>
            </a:pPr>
            <a:r>
              <a:rPr lang="ru-RU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501@</a:t>
            </a:r>
            <a:r>
              <a:rPr lang="en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infra-</a:t>
            </a:r>
            <a:r>
              <a:rPr lang="en" sz="1200" dirty="0" err="1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m.ru</a:t>
            </a:r>
            <a:endParaRPr lang="en" sz="1200" dirty="0">
              <a:solidFill>
                <a:srgbClr val="1A3BDF"/>
              </a:solidFill>
              <a:latin typeface="Roboto Slab"/>
              <a:ea typeface="Roboto Slab"/>
              <a:cs typeface="Times New Roman"/>
            </a:endParaRPr>
          </a:p>
          <a:p>
            <a:pPr lvl="0" algn="ctr">
              <a:defRPr/>
            </a:pPr>
            <a:endParaRPr lang="en" sz="1200" dirty="0">
              <a:solidFill>
                <a:srgbClr val="1A3BDF"/>
              </a:solidFill>
              <a:latin typeface="Roboto Slab"/>
              <a:ea typeface="Roboto Slab"/>
              <a:cs typeface="Times New Roman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4F3335-C5DD-6044-870C-12F5DF35492A}"/>
              </a:ext>
            </a:extLst>
          </p:cNvPr>
          <p:cNvSpPr/>
          <p:nvPr/>
        </p:nvSpPr>
        <p:spPr bwMode="auto">
          <a:xfrm>
            <a:off x="1235514" y="3794760"/>
            <a:ext cx="43905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Техподдержка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en" sz="1200" dirty="0" err="1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ebs_support@znanium.com</a:t>
            </a:r>
            <a:r>
              <a:rPr lang="en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   </a:t>
            </a:r>
            <a:endParaRPr lang="ru-RU" sz="1200" dirty="0">
              <a:solidFill>
                <a:srgbClr val="1A3BDF"/>
              </a:solidFill>
              <a:latin typeface="Roboto Slab"/>
              <a:ea typeface="Roboto Slab"/>
              <a:cs typeface="Times New Roman"/>
            </a:endParaRPr>
          </a:p>
          <a:p>
            <a:pPr lvl="0" algn="ctr">
              <a:defRPr/>
            </a:pPr>
            <a:r>
              <a:rPr lang="en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8 (800) 511-00-89 (</a:t>
            </a:r>
            <a:r>
              <a:rPr lang="ru-RU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звонок бесплатный) </a:t>
            </a:r>
          </a:p>
          <a:p>
            <a:pPr lvl="0" algn="ctr">
              <a:defRPr/>
            </a:pPr>
            <a:r>
              <a:rPr lang="ru-RU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по будням с  9.00 до 18.00 (по московскому времени)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FA0EE4C-E9E8-2C40-B3DE-B904611FBBB7}"/>
              </a:ext>
            </a:extLst>
          </p:cNvPr>
          <p:cNvSpPr/>
          <p:nvPr/>
        </p:nvSpPr>
        <p:spPr bwMode="auto">
          <a:xfrm>
            <a:off x="6591300" y="3794760"/>
            <a:ext cx="439058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Книгоиздание </a:t>
            </a:r>
          </a:p>
          <a:p>
            <a:pPr lvl="0" algn="ctr">
              <a:spcBef>
                <a:spcPts val="1200"/>
              </a:spcBef>
              <a:defRPr/>
            </a:pPr>
            <a:r>
              <a:rPr lang="ru-RU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(495) 280-15-96 </a:t>
            </a:r>
          </a:p>
          <a:p>
            <a:pPr lvl="0" algn="ctr">
              <a:defRPr/>
            </a:pPr>
            <a:r>
              <a:rPr lang="ru-RU" sz="1200" dirty="0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(495) 685-93-02 доб. 508</a:t>
            </a:r>
          </a:p>
          <a:p>
            <a:pPr lvl="0" algn="ctr">
              <a:defRPr/>
            </a:pPr>
            <a:r>
              <a:rPr lang="en" sz="1200" dirty="0" err="1">
                <a:solidFill>
                  <a:srgbClr val="1A3BDF"/>
                </a:solidFill>
                <a:latin typeface="Roboto Slab"/>
                <a:ea typeface="Roboto Slab"/>
                <a:cs typeface="Times New Roman"/>
              </a:rPr>
              <a:t>izdat@infra-m.ru</a:t>
            </a:r>
            <a:endParaRPr lang="en" sz="1200" dirty="0">
              <a:solidFill>
                <a:srgbClr val="1A3BDF"/>
              </a:solidFill>
              <a:latin typeface="Roboto Slab"/>
              <a:ea typeface="Roboto Slab"/>
              <a:cs typeface="Times New Roman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B5521C0C-5691-9C41-8B02-B3F00DD0D5C8}"/>
              </a:ext>
            </a:extLst>
          </p:cNvPr>
          <p:cNvSpPr/>
          <p:nvPr/>
        </p:nvSpPr>
        <p:spPr bwMode="auto">
          <a:xfrm>
            <a:off x="8164130" y="5154123"/>
            <a:ext cx="1133027" cy="113302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DBA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8DA5BE-4D9C-604E-BA90-EB8E535D98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328872" y="5265896"/>
            <a:ext cx="909480" cy="9094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15E7986-6917-2340-A501-E6C1DAF523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75903" y="5265896"/>
            <a:ext cx="909480" cy="90948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248F192-2166-F04B-94E2-690E3729BC66}"/>
              </a:ext>
            </a:extLst>
          </p:cNvPr>
          <p:cNvSpPr/>
          <p:nvPr/>
        </p:nvSpPr>
        <p:spPr bwMode="auto">
          <a:xfrm>
            <a:off x="9529973" y="5551359"/>
            <a:ext cx="1187329" cy="338554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infra-</a:t>
            </a:r>
            <a:r>
              <a:rPr lang="en-US" sz="1600" dirty="0" err="1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m.ru</a:t>
            </a:r>
            <a:endParaRPr lang="en" sz="1600" dirty="0">
              <a:solidFill>
                <a:srgbClr val="1B3BDF"/>
              </a:solidFill>
              <a:latin typeface="Roboto Slab"/>
              <a:ea typeface="Roboto Slab"/>
              <a:cs typeface="Times New Roman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F22D844B-9797-DC40-962C-F7C93FE28E84}"/>
              </a:ext>
            </a:extLst>
          </p:cNvPr>
          <p:cNvSpPr/>
          <p:nvPr/>
        </p:nvSpPr>
        <p:spPr bwMode="auto">
          <a:xfrm>
            <a:off x="2217099" y="5154123"/>
            <a:ext cx="1133027" cy="113302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DBA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8424E9-3F00-E34B-B095-BDC38170E766}"/>
              </a:ext>
            </a:extLst>
          </p:cNvPr>
          <p:cNvSpPr/>
          <p:nvPr/>
        </p:nvSpPr>
        <p:spPr bwMode="auto">
          <a:xfrm>
            <a:off x="3582942" y="5551359"/>
            <a:ext cx="1536249" cy="338554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 err="1">
                <a:solidFill>
                  <a:srgbClr val="1B3BDF"/>
                </a:solidFill>
                <a:latin typeface="Roboto Slab"/>
                <a:ea typeface="Roboto Slab"/>
                <a:cs typeface="Times New Roman"/>
              </a:rPr>
              <a:t>znanium.com</a:t>
            </a:r>
            <a:endParaRPr lang="en-US" sz="1600" dirty="0">
              <a:solidFill>
                <a:srgbClr val="1B3BDF"/>
              </a:solidFill>
              <a:latin typeface="Roboto Slab"/>
              <a:ea typeface="Roboto Slab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24375" y="706954"/>
            <a:ext cx="12167625" cy="906863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05589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FE3E0-2DB1-AF44-94FC-A0B58E358D7D}"/>
              </a:ext>
            </a:extLst>
          </p:cNvPr>
          <p:cNvSpPr txBox="1"/>
          <p:nvPr/>
        </p:nvSpPr>
        <p:spPr bwMode="auto">
          <a:xfrm>
            <a:off x="706036" y="1845707"/>
            <a:ext cx="53899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2) учебные пособия, выпущенные </a:t>
            </a:r>
            <a:r>
              <a:rPr lang="ru-RU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организациями, входящими в перечень </a:t>
            </a: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70C00D-4559-F4CA-6F8E-1F7FBACDF6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7763" y="1873634"/>
            <a:ext cx="7667487" cy="462349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CE1839-7F50-B946-9C5E-CC799C1FF464}"/>
              </a:ext>
            </a:extLst>
          </p:cNvPr>
          <p:cNvSpPr/>
          <p:nvPr/>
        </p:nvSpPr>
        <p:spPr bwMode="auto">
          <a:xfrm>
            <a:off x="694137" y="706954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Предпосылки: изменения в ФЗ</a:t>
            </a:r>
          </a:p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«Об образовании в Российской Федерации»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8D6B3-D90E-0182-C3B9-09D061F0F99A}"/>
              </a:ext>
            </a:extLst>
          </p:cNvPr>
          <p:cNvSpPr txBox="1"/>
          <p:nvPr/>
        </p:nvSpPr>
        <p:spPr>
          <a:xfrm>
            <a:off x="5993974" y="6240508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https://fpu.edu.ru/list_of_organizations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116E6-34D9-77DC-31FC-3AB502CDC3E6}"/>
              </a:ext>
            </a:extLst>
          </p:cNvPr>
          <p:cNvSpPr txBox="1"/>
          <p:nvPr/>
        </p:nvSpPr>
        <p:spPr>
          <a:xfrm>
            <a:off x="787660" y="3921406"/>
            <a:ext cx="492760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Положения </a:t>
            </a:r>
            <a:r>
              <a:rPr lang="ru-RU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п.п</a:t>
            </a: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. 1) и </a:t>
            </a:r>
            <a:r>
              <a:rPr lang="ru-RU" dirty="0" err="1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и</a:t>
            </a: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2) части 1 статьи 18 ФЗ «Об образовании» становятся обязательными к исполнению  для образовательных организаций, реализующих программы СПО, </a:t>
            </a:r>
            <a:r>
              <a:rPr lang="ru-RU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</a:rPr>
              <a:t>с</a:t>
            </a: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Roboto Slab" pitchFamily="2" charset="0"/>
                <a:ea typeface="Roboto Slab" pitchFamily="2" charset="0"/>
              </a:rPr>
              <a:t>01 сентября 2023 года</a:t>
            </a:r>
          </a:p>
          <a:p>
            <a:pPr algn="just">
              <a:spcBef>
                <a:spcPts val="6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 </a:t>
            </a:r>
            <a:r>
              <a:rPr lang="ru-RU" i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(ФЗ № 144-ФЗ «О внесении изменений в Федеральный закон «Об образовании»)</a:t>
            </a:r>
            <a:endParaRPr lang="ru-RU" b="1" i="1" dirty="0">
              <a:solidFill>
                <a:srgbClr val="C0000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3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24375" y="706954"/>
            <a:ext cx="12167625" cy="906863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05589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A3C79-7507-5304-C2EA-334ADE53756C}"/>
              </a:ext>
            </a:extLst>
          </p:cNvPr>
          <p:cNvSpPr txBox="1"/>
          <p:nvPr/>
        </p:nvSpPr>
        <p:spPr bwMode="auto">
          <a:xfrm>
            <a:off x="672493" y="2033241"/>
            <a:ext cx="4533938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Новые положения ст. 18 для организаций СПО прокомментированы также ответом на обращение ООО «НИЦ ИНФРА-М»  № 05-ПГ-МП-2390 от 21.02.2022г. </a:t>
            </a: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Департаментом государственной политики в сфере среднего профессионального и профессионального обучения </a:t>
            </a:r>
            <a:endParaRPr lang="ru-RU" sz="1600" dirty="0"/>
          </a:p>
          <a:p>
            <a:pPr algn="just">
              <a:spcBef>
                <a:spcPts val="6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en-US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</a:t>
            </a:r>
            <a:endParaRPr lang="ru-RU" b="1" dirty="0">
              <a:solidFill>
                <a:srgbClr val="C00000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F6808-C064-A55F-5C8C-D5A17591B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924" y="121438"/>
            <a:ext cx="4941161" cy="42017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074351-AA28-1814-7654-E91D4D8F7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923" y="4323152"/>
            <a:ext cx="4941162" cy="244916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150" name="Picture 6" descr="открыть, ножницы, вырезать значок в Gcons">
            <a:extLst>
              <a:ext uri="{FF2B5EF4-FFF2-40B4-BE49-F238E27FC236}">
                <a16:creationId xmlns:a16="http://schemas.microsoft.com/office/drawing/2014/main" id="{0BB6C5D2-ABF1-9685-A8EE-AF14F4F26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9821">
            <a:off x="5046072" y="4149056"/>
            <a:ext cx="348190" cy="3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BD56F99-C6D0-01B6-53F9-62EFFAE199C9}"/>
              </a:ext>
            </a:extLst>
          </p:cNvPr>
          <p:cNvCxnSpPr>
            <a:cxnSpLocks/>
          </p:cNvCxnSpPr>
          <p:nvPr/>
        </p:nvCxnSpPr>
        <p:spPr>
          <a:xfrm>
            <a:off x="5497923" y="4323151"/>
            <a:ext cx="494116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84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B03913-3F67-C143-84B8-4F3B5C3B5779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E10DF39-7CE4-C248-8408-6B3A19684B40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A2D816-709E-B246-9A82-B42C5E94EA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3332" y="1470809"/>
            <a:ext cx="8928131" cy="53836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D9B58B-FB5B-9C4B-81EA-6356DEECA988}"/>
              </a:ext>
            </a:extLst>
          </p:cNvPr>
          <p:cNvSpPr/>
          <p:nvPr/>
        </p:nvSpPr>
        <p:spPr>
          <a:xfrm>
            <a:off x="666705" y="2620583"/>
            <a:ext cx="5505495" cy="313417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A5B70D4-26C5-8144-94B9-ABF943F7346D}"/>
              </a:ext>
            </a:extLst>
          </p:cNvPr>
          <p:cNvSpPr/>
          <p:nvPr/>
        </p:nvSpPr>
        <p:spPr bwMode="auto">
          <a:xfrm>
            <a:off x="596348" y="3571391"/>
            <a:ext cx="5734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1B3BDF"/>
                </a:solidFill>
                <a:latin typeface="Roboto Slab"/>
                <a:ea typeface="Roboto Slab"/>
              </a:rPr>
              <a:t>Перечень находится </a:t>
            </a:r>
          </a:p>
          <a:p>
            <a:pPr algn="ctr">
              <a:defRPr/>
            </a:pPr>
            <a:r>
              <a:rPr lang="ru-RU" sz="2800" dirty="0">
                <a:solidFill>
                  <a:srgbClr val="1B3BDF"/>
                </a:solidFill>
                <a:latin typeface="Roboto Slab"/>
                <a:ea typeface="Roboto Slab"/>
              </a:rPr>
              <a:t>в разработке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C2670-46FD-B96B-6664-14E8A5044CD6}"/>
              </a:ext>
            </a:extLst>
          </p:cNvPr>
          <p:cNvSpPr txBox="1"/>
          <p:nvPr/>
        </p:nvSpPr>
        <p:spPr>
          <a:xfrm>
            <a:off x="6662057" y="1959400"/>
            <a:ext cx="511154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3) электронные образовательные ресурсы, входящие в федеральный перечень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образования. (Пункт введен - Федеральный закон от 30.12.2021 № 472-ФЗ, вступает в силу с 1 сентября 2022 года)</a:t>
            </a:r>
          </a:p>
          <a:p>
            <a:pPr algn="just">
              <a:spcBef>
                <a:spcPts val="6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endParaRPr lang="ru-RU" sz="16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  <a:p>
            <a:pPr algn="just">
              <a:spcBef>
                <a:spcPts val="6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9. </a:t>
            </a:r>
            <a:r>
              <a:rPr lang="ru-RU" sz="16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При реализации профессиональных образовательных программ</a:t>
            </a: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используются учебные издания, в том числе электронные, </a:t>
            </a:r>
            <a:r>
              <a:rPr lang="ru-RU" sz="16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определенные организацией</a:t>
            </a: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, осуществляющей образовательную деятельность.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ECE1839-7F50-B946-9C5E-CC799C1FF464}"/>
              </a:ext>
            </a:extLst>
          </p:cNvPr>
          <p:cNvSpPr/>
          <p:nvPr/>
        </p:nvSpPr>
        <p:spPr bwMode="auto">
          <a:xfrm>
            <a:off x="666705" y="809626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Предпосылки: изменения в ФЗ</a:t>
            </a:r>
          </a:p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98334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019456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FE3E0-2DB1-AF44-94FC-A0B58E358D7D}"/>
              </a:ext>
            </a:extLst>
          </p:cNvPr>
          <p:cNvSpPr txBox="1"/>
          <p:nvPr/>
        </p:nvSpPr>
        <p:spPr bwMode="auto">
          <a:xfrm>
            <a:off x="666705" y="2055098"/>
            <a:ext cx="1070369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2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Статья 68. Среднее профессиональное образование</a:t>
            </a:r>
          </a:p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3. Получение среднего профессионального образования на базе основного общего образования осуществляется с одновременным получением среднего общего образования в пределах соответствующей образовательной программы среднего профессионального образования. В этом случае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образовательная программа среднего профессионального образования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, реализуемая на базе основного общего образования,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разрабатывается на основе требований соответствующих федеральных государственных образовательных стандартов среднего общего и среднего профессионального образования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с учетом получаемой профессии или специальности среднего профессионального образования.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CE1839-7F50-B946-9C5E-CC799C1FF464}"/>
              </a:ext>
            </a:extLst>
          </p:cNvPr>
          <p:cNvSpPr/>
          <p:nvPr/>
        </p:nvSpPr>
        <p:spPr bwMode="auto">
          <a:xfrm>
            <a:off x="666705" y="809626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Предпосылки: изменения в ФЗ</a:t>
            </a:r>
          </a:p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28810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773256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Законодательные ограничения в комплектовании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FE3E0-2DB1-AF44-94FC-A0B58E358D7D}"/>
              </a:ext>
            </a:extLst>
          </p:cNvPr>
          <p:cNvSpPr txBox="1"/>
          <p:nvPr/>
        </p:nvSpPr>
        <p:spPr bwMode="auto">
          <a:xfrm>
            <a:off x="666705" y="1698482"/>
            <a:ext cx="107036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22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Исходя из вышеуказанного:</a:t>
            </a:r>
          </a:p>
          <a:p>
            <a:pPr marL="342900" indent="-342900" algn="just">
              <a:spcBef>
                <a:spcPts val="2400"/>
              </a:spcBef>
              <a:buFont typeface="Arial" panose="020B0604020202020204" pitchFamily="34" charset="0"/>
              <a:buChar char="•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Для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комплектования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программ среднего общего образования 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(10-11 классы)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в рамках среднего профессионального образования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можно использовать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только учебники из Федерального перечня учебников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или учебные пособия издательств из Перечня, или электронные образовательные ресурсы из Федерального перечня ЭОР – </a:t>
            </a:r>
            <a:r>
              <a:rPr lang="ru-RU" sz="1900" i="1" u="sng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обязательное требование </a:t>
            </a:r>
          </a:p>
          <a:p>
            <a:pPr marL="342900" indent="-342900" algn="just">
              <a:spcBef>
                <a:spcPts val="2400"/>
              </a:spcBef>
              <a:buFont typeface="Arial" panose="020B0604020202020204" pitchFamily="34" charset="0"/>
              <a:buChar char="•"/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Для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комплектования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программ профессионального цикла 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в рамках среднего профессионального образования </a:t>
            </a:r>
            <a:r>
              <a:rPr lang="ru-RU" sz="1900" b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образовательная организация самостоятельно определяет перечень учебных изданий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. Это могут быть как учебные издания, включенные в ПООП, так и любые другие. ПООП – это </a:t>
            </a:r>
            <a:r>
              <a:rPr lang="ru-RU" sz="1900" i="1" u="sng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примерная</a:t>
            </a:r>
            <a:r>
              <a:rPr lang="ru-RU" sz="1900" i="1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ru-RU" sz="19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основная образовательная программа</a:t>
            </a:r>
          </a:p>
        </p:txBody>
      </p:sp>
    </p:spTree>
    <p:extLst>
      <p:ext uri="{BB962C8B-B14F-4D97-AF65-F5344CB8AC3E}">
        <p14:creationId xmlns:p14="http://schemas.microsoft.com/office/powerpoint/2010/main" val="186613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413E19-CD08-C940-BA29-2C408CCB53C0}"/>
              </a:ext>
            </a:extLst>
          </p:cNvPr>
          <p:cNvSpPr/>
          <p:nvPr/>
        </p:nvSpPr>
        <p:spPr bwMode="auto">
          <a:xfrm>
            <a:off x="0" y="679026"/>
            <a:ext cx="12192000" cy="1149774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E74E636-B39C-D249-9457-C601429688DF}"/>
              </a:ext>
            </a:extLst>
          </p:cNvPr>
          <p:cNvSpPr/>
          <p:nvPr/>
        </p:nvSpPr>
        <p:spPr bwMode="auto">
          <a:xfrm>
            <a:off x="666705" y="809626"/>
            <a:ext cx="1090734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Нормативные акты, регламентирующие  сферу 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4DE4CF-6FD1-F246-8A94-5F006DB0A15A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3B605A-596B-EA4D-810E-0328CF8BB2FC}"/>
              </a:ext>
            </a:extLst>
          </p:cNvPr>
          <p:cNvSpPr/>
          <p:nvPr/>
        </p:nvSpPr>
        <p:spPr>
          <a:xfrm>
            <a:off x="827270" y="2080505"/>
            <a:ext cx="10397344" cy="930867"/>
          </a:xfrm>
          <a:prstGeom prst="rect">
            <a:avLst/>
          </a:prstGeom>
          <a:noFill/>
          <a:ln w="22225">
            <a:solidFill>
              <a:srgbClr val="1B3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ACFE53C-5A71-6049-8F24-15803521A013}"/>
              </a:ext>
            </a:extLst>
          </p:cNvPr>
          <p:cNvSpPr/>
          <p:nvPr/>
        </p:nvSpPr>
        <p:spPr>
          <a:xfrm>
            <a:off x="4934032" y="3349292"/>
            <a:ext cx="6290582" cy="934285"/>
          </a:xfrm>
          <a:prstGeom prst="rect">
            <a:avLst/>
          </a:prstGeom>
          <a:noFill/>
          <a:ln w="22225">
            <a:solidFill>
              <a:srgbClr val="1B3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64873DE-5264-DD43-9E56-6BB1A30B1825}"/>
              </a:ext>
            </a:extLst>
          </p:cNvPr>
          <p:cNvSpPr/>
          <p:nvPr/>
        </p:nvSpPr>
        <p:spPr>
          <a:xfrm>
            <a:off x="1924168" y="4638186"/>
            <a:ext cx="9300446" cy="981347"/>
          </a:xfrm>
          <a:prstGeom prst="rect">
            <a:avLst/>
          </a:prstGeom>
          <a:noFill/>
          <a:ln w="22225">
            <a:solidFill>
              <a:srgbClr val="1B3B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https://fgosreestr.ru/</a:t>
            </a:r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11F582-01B1-D548-9679-F3AF90C9561C}"/>
              </a:ext>
            </a:extLst>
          </p:cNvPr>
          <p:cNvSpPr txBox="1"/>
          <p:nvPr/>
        </p:nvSpPr>
        <p:spPr bwMode="auto">
          <a:xfrm>
            <a:off x="4412343" y="2273963"/>
            <a:ext cx="6640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Федеральный закон от 29.12.2012 </a:t>
            </a:r>
            <a:r>
              <a:rPr lang="en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N 273-</a:t>
            </a: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ФЗ (ред. от 16.04.2022) </a:t>
            </a:r>
          </a:p>
          <a:p>
            <a:pPr algn="ctr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«Об образовании в Российской Федерации»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58317B-8AA7-E24D-8F9F-283DC0D972FF}"/>
              </a:ext>
            </a:extLst>
          </p:cNvPr>
          <p:cNvSpPr txBox="1"/>
          <p:nvPr/>
        </p:nvSpPr>
        <p:spPr bwMode="auto">
          <a:xfrm>
            <a:off x="5023510" y="3393540"/>
            <a:ext cx="6201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Федеральные государственные образовательные стандарты среднего профессионального образования (ФГОС СПО) </a:t>
            </a:r>
          </a:p>
          <a:p>
            <a:pPr algn="ctr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en-US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  <a:hlinkClick r:id="rId5"/>
              </a:rPr>
              <a:t>https://spo-lab.ru/fgos</a:t>
            </a:r>
            <a:endParaRPr lang="ru-RU" sz="1600" dirty="0">
              <a:solidFill>
                <a:srgbClr val="1B3BDF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9FC45B-3336-CD43-B36F-73AB03E4BD8A}"/>
              </a:ext>
            </a:extLst>
          </p:cNvPr>
          <p:cNvSpPr txBox="1"/>
          <p:nvPr/>
        </p:nvSpPr>
        <p:spPr bwMode="auto">
          <a:xfrm>
            <a:off x="2009811" y="4951238"/>
            <a:ext cx="9129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>
                <a:solidFill>
                  <a:srgbClr val="30257E"/>
                </a:solidFill>
                <a:latin typeface="Roboto Slab"/>
                <a:ea typeface="Roboto Slab"/>
                <a:cs typeface="Roboto Slab"/>
              </a:defRPr>
            </a:pPr>
            <a:r>
              <a:rPr lang="ru-RU" sz="1600" dirty="0">
                <a:solidFill>
                  <a:srgbClr val="1B3BDF"/>
                </a:solidFill>
                <a:latin typeface="Roboto Slab" pitchFamily="2" charset="0"/>
                <a:ea typeface="Roboto Slab" pitchFamily="2" charset="0"/>
              </a:rPr>
              <a:t>Примерные основные образовательные  программы по СПО (ПООП СПО)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A5D069-2FC9-6D64-7045-99DFAC72E7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70" y="3352711"/>
            <a:ext cx="4106762" cy="930866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299BD4-1194-DF70-E402-E31A70E1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69" y="4621497"/>
            <a:ext cx="1096898" cy="9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D359F3-87F3-4071-A3EC-6274DCDEA5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215" y="2119319"/>
            <a:ext cx="2791191" cy="7815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1D5FBC-49A8-7169-76FE-374CA50F119D}"/>
              </a:ext>
            </a:extLst>
          </p:cNvPr>
          <p:cNvSpPr txBox="1"/>
          <p:nvPr/>
        </p:nvSpPr>
        <p:spPr>
          <a:xfrm>
            <a:off x="1637422" y="2725245"/>
            <a:ext cx="6095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hlinkClick r:id="rId9"/>
              </a:rPr>
              <a:t>http://pravo.gov.ru/proxy/ips/?docbody=&amp;nd=102162745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5823E4-1D0F-D14D-5812-AF4A49BE1BC6}"/>
              </a:ext>
            </a:extLst>
          </p:cNvPr>
          <p:cNvSpPr txBox="1"/>
          <p:nvPr/>
        </p:nvSpPr>
        <p:spPr>
          <a:xfrm>
            <a:off x="2961597" y="5265997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10"/>
              </a:rPr>
              <a:t>https://firpo.ru/spo-programms/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203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0" y="679026"/>
            <a:ext cx="12192000" cy="1101076"/>
          </a:xfrm>
          <a:prstGeom prst="rect">
            <a:avLst/>
          </a:prstGeom>
          <a:solidFill>
            <a:srgbClr val="1B3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66705" y="809626"/>
            <a:ext cx="10907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dirty="0">
                <a:solidFill>
                  <a:schemeClr val="bg1"/>
                </a:solidFill>
                <a:latin typeface="Roboto Slab Regular Regular"/>
              </a:rPr>
              <a:t>Федеральные государственные образовательные стандарты СПО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35720C8-727C-9B44-9E7F-838AD6E619C4}"/>
              </a:ext>
            </a:extLst>
          </p:cNvPr>
          <p:cNvSpPr/>
          <p:nvPr/>
        </p:nvSpPr>
        <p:spPr bwMode="auto">
          <a:xfrm>
            <a:off x="381000" y="432826"/>
            <a:ext cx="11430000" cy="5804486"/>
          </a:xfrm>
          <a:prstGeom prst="rect">
            <a:avLst/>
          </a:prstGeom>
          <a:noFill/>
          <a:ln w="4445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1855A2-CB72-A341-BB04-CA5A8E6FB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9085" y="6339983"/>
            <a:ext cx="1334521" cy="432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3827B-DFBC-A64C-BEB4-8F7A7BA9C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0659" y="6395015"/>
            <a:ext cx="1439802" cy="3189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3AB54F-6F5C-1446-8FCE-BFDD384DC731}"/>
              </a:ext>
            </a:extLst>
          </p:cNvPr>
          <p:cNvSpPr/>
          <p:nvPr/>
        </p:nvSpPr>
        <p:spPr bwMode="auto">
          <a:xfrm>
            <a:off x="666706" y="1937805"/>
            <a:ext cx="1079791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" sz="1600" b="1" dirty="0">
                <a:solidFill>
                  <a:srgbClr val="1B3BDF"/>
                </a:solidFill>
                <a:latin typeface="Roboto Slab"/>
                <a:ea typeface="Roboto Slab"/>
              </a:rPr>
              <a:t>IV. </a:t>
            </a: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ТРЕБОВАНИЯ К УСЛОВИЯМ РЕАЛИЗАЦИИ ОБРАЗОВАТЕЛЬНОЙ ПРОГРАММЫ</a:t>
            </a:r>
          </a:p>
          <a:p>
            <a:pPr algn="just">
              <a:spcBef>
                <a:spcPts val="600"/>
              </a:spcBef>
              <a:defRPr/>
            </a:pP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4.3. Требования к материально-техническому и учебно-методическому обеспечению реализации образовательной программы.</a:t>
            </a:r>
          </a:p>
          <a:p>
            <a:pPr algn="just">
              <a:spcBef>
                <a:spcPts val="1800"/>
              </a:spcBef>
              <a:defRPr/>
            </a:pP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4.3.4. </a:t>
            </a: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Библиотечный фонд </a:t>
            </a: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образовательной организации </a:t>
            </a: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должен быть укомплектован печатными изданиями и (или) электронными изданиями по каждой дисциплине (модулю) из расчета одно печатное издание и (или) электронное издание по каждой дисциплине (модулю) на одного обучающегося.</a:t>
            </a:r>
          </a:p>
          <a:p>
            <a:pPr algn="just">
              <a:spcBef>
                <a:spcPts val="1800"/>
              </a:spcBef>
              <a:defRPr/>
            </a:pP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В качестве </a:t>
            </a: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основной литературы </a:t>
            </a: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образовательная организация использует </a:t>
            </a: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учебники, учебные пособия, предусмотренные ПООП.</a:t>
            </a:r>
          </a:p>
          <a:p>
            <a:pPr algn="just">
              <a:spcBef>
                <a:spcPts val="1800"/>
              </a:spcBef>
              <a:defRPr/>
            </a:pP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В случае наличия </a:t>
            </a: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электронной информационно-образовательной среды </a:t>
            </a: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допускается замена печатного библиотечного фонда предоставлением права одновременного доступа не менее </a:t>
            </a:r>
            <a:r>
              <a:rPr lang="ru-RU" sz="1600" b="1" dirty="0">
                <a:solidFill>
                  <a:srgbClr val="1B3BDF"/>
                </a:solidFill>
                <a:latin typeface="Roboto Slab"/>
                <a:ea typeface="Roboto Slab"/>
              </a:rPr>
              <a:t>25 процентов обучающихся </a:t>
            </a:r>
            <a:r>
              <a:rPr lang="ru-RU" sz="1600" dirty="0">
                <a:solidFill>
                  <a:srgbClr val="1B3BDF"/>
                </a:solidFill>
                <a:latin typeface="Roboto Slab"/>
                <a:ea typeface="Roboto Slab"/>
              </a:rPr>
              <a:t>к электронно-библиотечной системе (электронной библиотеке).</a:t>
            </a:r>
          </a:p>
        </p:txBody>
      </p:sp>
    </p:spTree>
    <p:extLst>
      <p:ext uri="{BB962C8B-B14F-4D97-AF65-F5344CB8AC3E}">
        <p14:creationId xmlns:p14="http://schemas.microsoft.com/office/powerpoint/2010/main" val="4180524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13855</TotalTime>
  <Words>2356</Words>
  <Application>Microsoft Office PowerPoint</Application>
  <PresentationFormat>Широкоэкранный</PresentationFormat>
  <Paragraphs>432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Lato</vt:lpstr>
      <vt:lpstr>Roboto Slab</vt:lpstr>
      <vt:lpstr>Roboto Slab Regular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marketing1</dc:creator>
  <cp:lastModifiedBy>Александра Смыслова</cp:lastModifiedBy>
  <cp:revision>262</cp:revision>
  <dcterms:created xsi:type="dcterms:W3CDTF">2022-05-01T09:37:26Z</dcterms:created>
  <dcterms:modified xsi:type="dcterms:W3CDTF">2022-05-24T10:56:57Z</dcterms:modified>
</cp:coreProperties>
</file>