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handoutMasterIdLst>
    <p:handoutMasterId r:id="rId20"/>
  </p:handoutMasterIdLst>
  <p:sldIdLst>
    <p:sldId id="264" r:id="rId2"/>
    <p:sldId id="309" r:id="rId3"/>
    <p:sldId id="328" r:id="rId4"/>
    <p:sldId id="327" r:id="rId5"/>
    <p:sldId id="332" r:id="rId6"/>
    <p:sldId id="330" r:id="rId7"/>
    <p:sldId id="337" r:id="rId8"/>
    <p:sldId id="315" r:id="rId9"/>
    <p:sldId id="340" r:id="rId10"/>
    <p:sldId id="326" r:id="rId11"/>
    <p:sldId id="333" r:id="rId12"/>
    <p:sldId id="336" r:id="rId13"/>
    <p:sldId id="331" r:id="rId14"/>
    <p:sldId id="338" r:id="rId15"/>
    <p:sldId id="334" r:id="rId16"/>
    <p:sldId id="339" r:id="rId17"/>
    <p:sldId id="298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220"/>
    <a:srgbClr val="4281CA"/>
    <a:srgbClr val="0049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97" autoAdjust="0"/>
    <p:restoredTop sz="95706" autoAdjust="0"/>
  </p:normalViewPr>
  <p:slideViewPr>
    <p:cSldViewPr snapToGrid="0">
      <p:cViewPr varScale="1">
        <p:scale>
          <a:sx n="115" d="100"/>
          <a:sy n="115" d="100"/>
        </p:scale>
        <p:origin x="148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80475A57-533D-402B-A232-50560CB4C66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653F661-B7ED-4DF2-9D08-B3380A395F0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F738A8-2387-41AA-8AAF-F7D4ADCE379B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7F09B3D-F3BA-49C3-BC1F-C2ED072CCBB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2B482BD-2F00-4430-84E3-32875228861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8C779-1007-4893-A077-470F3F937A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5848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37BCF6-3595-47B6-80A9-578AA2611FBD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25703D-4664-4EE2-A9AA-71A936020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697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4.jpeg"/><Relationship Id="rId16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2.sv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9.png"/><Relationship Id="rId7" Type="http://schemas.openxmlformats.org/officeDocument/2006/relationships/hyperlink" Target="http://www.naukaru.ru/" TargetMode="External"/><Relationship Id="rId2" Type="http://schemas.openxmlformats.org/officeDocument/2006/relationships/hyperlink" Target="mailto:books@infra-m.ru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znanium.com/" TargetMode="External"/><Relationship Id="rId5" Type="http://schemas.openxmlformats.org/officeDocument/2006/relationships/hyperlink" Target="https://infra-m.ru/" TargetMode="External"/><Relationship Id="rId4" Type="http://schemas.openxmlformats.org/officeDocument/2006/relationships/image" Target="../media/image2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20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75D533F-CB3C-4D29-960E-D86755AE4A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97040" y="279299"/>
            <a:ext cx="2011338" cy="455642"/>
          </a:xfrm>
          <a:prstGeom prst="rect">
            <a:avLst/>
          </a:prstGeom>
        </p:spPr>
      </p:pic>
      <p:pic>
        <p:nvPicPr>
          <p:cNvPr id="3" name="Рисунок 2" descr="Изображение выглядит как цепь, электроник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8D4C043D-E380-42A9-A45D-D69002E92C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2" t="4900" r="8838" b="11778"/>
          <a:stretch/>
        </p:blipFill>
        <p:spPr>
          <a:xfrm>
            <a:off x="-1" y="960120"/>
            <a:ext cx="9144001" cy="5318759"/>
          </a:xfrm>
          <a:prstGeom prst="rect">
            <a:avLst/>
          </a:prstGeom>
        </p:spPr>
      </p:pic>
      <p:sp>
        <p:nvSpPr>
          <p:cNvPr id="8" name="Заголовок 10">
            <a:extLst>
              <a:ext uri="{FF2B5EF4-FFF2-40B4-BE49-F238E27FC236}">
                <a16:creationId xmlns:a16="http://schemas.microsoft.com/office/drawing/2014/main" id="{496811AB-DD5F-43AC-B38F-1F1C26DECA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2937" y="1959429"/>
            <a:ext cx="6904433" cy="2119406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/>
            </a:lvl1pPr>
          </a:lstStyle>
          <a:p>
            <a:pPr>
              <a:lnSpc>
                <a:spcPct val="120000"/>
              </a:lnSpc>
            </a:pPr>
            <a:r>
              <a:rPr lang="ru-RU" sz="3600" spc="22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Образец заголовка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rtsishevskaya_av\Desktop\logo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53" y="279300"/>
            <a:ext cx="2049287" cy="43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453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C160700-5A24-4A18-8345-8670B52E362F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BC2BC77-F07A-4964-8D84-D0699EE254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223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C160700-5A24-4A18-8345-8670B52E362F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BC2BC77-F07A-4964-8D84-D0699EE254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181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C160700-5A24-4A18-8345-8670B52E362F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BC2BC77-F07A-4964-8D84-D0699EE254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172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58205"/>
            <a:ext cx="7886700" cy="576997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C160700-5A24-4A18-8345-8670B52E362F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BC2BC77-F07A-4964-8D84-D0699EE254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4345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C160700-5A24-4A18-8345-8670B52E362F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BC2BC77-F07A-4964-8D84-D0699EE254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435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итульный слайд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75D533F-CB3C-4D29-960E-D86755AE4A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97040" y="279299"/>
            <a:ext cx="2011338" cy="455642"/>
          </a:xfrm>
          <a:prstGeom prst="rect">
            <a:avLst/>
          </a:prstGeom>
        </p:spPr>
      </p:pic>
      <p:pic>
        <p:nvPicPr>
          <p:cNvPr id="3" name="Рисунок 2" descr="Изображение выглядит как цепь, электроник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8D4C043D-E380-42A9-A45D-D69002E92C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2" t="4900" r="8838" b="11778"/>
          <a:stretch/>
        </p:blipFill>
        <p:spPr>
          <a:xfrm>
            <a:off x="-1" y="960120"/>
            <a:ext cx="9144001" cy="5318759"/>
          </a:xfrm>
          <a:prstGeom prst="rect">
            <a:avLst/>
          </a:prstGeom>
        </p:spPr>
      </p:pic>
      <p:sp>
        <p:nvSpPr>
          <p:cNvPr id="8" name="Заголовок 10">
            <a:extLst>
              <a:ext uri="{FF2B5EF4-FFF2-40B4-BE49-F238E27FC236}">
                <a16:creationId xmlns:a16="http://schemas.microsoft.com/office/drawing/2014/main" id="{496811AB-DD5F-43AC-B38F-1F1C26DECA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2937" y="1959429"/>
            <a:ext cx="6904433" cy="2119406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/>
            </a:lvl1pPr>
          </a:lstStyle>
          <a:p>
            <a:pPr>
              <a:lnSpc>
                <a:spcPct val="120000"/>
              </a:lnSpc>
            </a:pPr>
            <a:r>
              <a:rPr lang="ru-RU" sz="3600" spc="22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Образец заголовка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rtsishevskaya_av\Desktop\logo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53" y="279300"/>
            <a:ext cx="2049287" cy="43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736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Титульный слайд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Изображение выглядит как растение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B3CE758C-AD55-43F8-AA4A-4A98864A2D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1" b="58236"/>
          <a:stretch/>
        </p:blipFill>
        <p:spPr>
          <a:xfrm flipH="1">
            <a:off x="0" y="0"/>
            <a:ext cx="9144000" cy="878774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55EB4ABC-EF39-4969-8A90-BF497215CADF}"/>
              </a:ext>
            </a:extLst>
          </p:cNvPr>
          <p:cNvSpPr/>
          <p:nvPr userDrawn="1"/>
        </p:nvSpPr>
        <p:spPr>
          <a:xfrm>
            <a:off x="0" y="5814598"/>
            <a:ext cx="9144000" cy="10434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75D533F-CB3C-4D29-960E-D86755AE4A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78929" y="285576"/>
            <a:ext cx="2161309" cy="489617"/>
          </a:xfrm>
          <a:prstGeom prst="rect">
            <a:avLst/>
          </a:prstGeom>
        </p:spPr>
      </p:pic>
      <p:sp>
        <p:nvSpPr>
          <p:cNvPr id="8" name="Заголовок 10">
            <a:extLst>
              <a:ext uri="{FF2B5EF4-FFF2-40B4-BE49-F238E27FC236}">
                <a16:creationId xmlns:a16="http://schemas.microsoft.com/office/drawing/2014/main" id="{496811AB-DD5F-43AC-B38F-1F1C26DECA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6619" y="2278629"/>
            <a:ext cx="6904433" cy="1788330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/>
            </a:lvl1pPr>
          </a:lstStyle>
          <a:p>
            <a:pPr>
              <a:lnSpc>
                <a:spcPct val="120000"/>
              </a:lnSpc>
            </a:pPr>
            <a:r>
              <a:rPr lang="ru-RU" sz="3600" spc="225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Образец заголовка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Рисунок 20" descr="Изображение выглядит как небо&#10;&#10;Автоматически созданное описание">
            <a:extLst>
              <a:ext uri="{FF2B5EF4-FFF2-40B4-BE49-F238E27FC236}">
                <a16:creationId xmlns:a16="http://schemas.microsoft.com/office/drawing/2014/main" id="{A94E95BB-E96D-406E-B319-9E9823D270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178" y="5895311"/>
            <a:ext cx="1203164" cy="40105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5369DEC-7D34-4B4D-B010-943A49B83C5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77340" y="6296366"/>
            <a:ext cx="1981539" cy="33025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874B0DA-3DBE-4C5C-A0AD-69F52ACBFE4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8023" y="5995550"/>
            <a:ext cx="685801" cy="68580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D37D286-8D62-4AF3-B917-667EE1E8D4D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0676" y="5995550"/>
            <a:ext cx="685801" cy="68580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72C9AC7-B852-46BD-99B0-38CF41CC92F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482" y="5995550"/>
            <a:ext cx="685801" cy="68580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18F3D77-CEFA-4838-9E61-7E097F4A299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57488" y="5995550"/>
            <a:ext cx="685801" cy="68580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70A497F-EB3D-478B-A098-30ECC908DBFD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2287" y="5995550"/>
            <a:ext cx="685801" cy="68580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AACB3BBB-076C-4295-AF65-EEEA9E5BA386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4713" y="5995550"/>
            <a:ext cx="685801" cy="68580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F2B7F7AF-D82B-42D1-B46B-704C3A112AC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62786" y="5995550"/>
            <a:ext cx="685801" cy="68580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2BC4F372-FAAF-4E74-B0C2-0214EDE43D8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63285" y="5995550"/>
            <a:ext cx="685801" cy="68580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D92A277-9156-4016-AD27-77F14B3C8AA7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29339" y="5995550"/>
            <a:ext cx="685801" cy="685801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78604BD9-42A7-4F87-BAFC-0C70CDDEFDE6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60194" y="5995550"/>
            <a:ext cx="685801" cy="68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502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растение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4640FA60-D34E-4856-8407-726EDD7563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1" b="62499"/>
          <a:stretch/>
        </p:blipFill>
        <p:spPr>
          <a:xfrm flipH="1">
            <a:off x="0" y="0"/>
            <a:ext cx="9144000" cy="77051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BC2BC77-F07A-4964-8D84-D0699EE254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DDD12F2B-F6C6-4049-B8C2-25A344E052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128718"/>
            <a:ext cx="7886700" cy="696907"/>
          </a:xfrm>
        </p:spPr>
        <p:txBody>
          <a:bodyPr anchor="t">
            <a:noAutofit/>
          </a:bodyPr>
          <a:lstStyle>
            <a:lvl1pPr>
              <a:defRPr/>
            </a:lvl1pPr>
          </a:lstStyle>
          <a:p>
            <a:pPr algn="ctr"/>
            <a:r>
              <a:rPr lang="ru-RU" sz="3000" dirty="0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Заголовок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94D141E-C812-4950-964C-E076ED2406D4}"/>
              </a:ext>
            </a:extLst>
          </p:cNvPr>
          <p:cNvSpPr/>
          <p:nvPr/>
        </p:nvSpPr>
        <p:spPr>
          <a:xfrm>
            <a:off x="6650182" y="1"/>
            <a:ext cx="2493818" cy="770516"/>
          </a:xfrm>
          <a:prstGeom prst="rect">
            <a:avLst/>
          </a:prstGeom>
          <a:solidFill>
            <a:srgbClr val="0049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FFAFF94-EEA5-4DF9-BC4D-87A1D4A9D1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67100" y="228178"/>
            <a:ext cx="1859981" cy="42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666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растение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E943A6FD-1411-4A44-80C5-2EBD7BC61D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1" b="62499"/>
          <a:stretch/>
        </p:blipFill>
        <p:spPr>
          <a:xfrm flipH="1">
            <a:off x="0" y="0"/>
            <a:ext cx="9144000" cy="7705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087923"/>
            <a:ext cx="7886700" cy="52424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>
                <a:solidFill>
                  <a:srgbClr val="004990"/>
                </a:solidFill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BC2BC77-F07A-4964-8D84-D0699EE2549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59FFA57-DB2E-4AD7-B3C5-CC831079F5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14957" y="228178"/>
            <a:ext cx="1859981" cy="42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5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47E6AB6-A7E8-4CBE-A3CE-8E9E23ED6CF9}"/>
              </a:ext>
            </a:extLst>
          </p:cNvPr>
          <p:cNvSpPr/>
          <p:nvPr/>
        </p:nvSpPr>
        <p:spPr>
          <a:xfrm>
            <a:off x="0" y="1997943"/>
            <a:ext cx="91440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200" dirty="0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127282, Москва, ул. Полярная, д. 31 В, стр. 1</a:t>
            </a:r>
          </a:p>
          <a:p>
            <a:pPr algn="ctr"/>
            <a:r>
              <a:rPr lang="ru-RU" sz="3600" b="1" dirty="0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+7 495 280-15-96</a:t>
            </a:r>
          </a:p>
          <a:p>
            <a:pPr algn="ctr">
              <a:spcAft>
                <a:spcPts val="1200"/>
              </a:spcAft>
            </a:pPr>
            <a:r>
              <a:rPr lang="ru-RU" sz="3600" b="1" dirty="0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+7 495 280-33-86</a:t>
            </a:r>
          </a:p>
          <a:p>
            <a:pPr algn="ctr">
              <a:spcAft>
                <a:spcPts val="1200"/>
              </a:spcAft>
            </a:pPr>
            <a:r>
              <a:rPr lang="ru-RU" sz="2200" u="sng" dirty="0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books@infra-m.ru</a:t>
            </a:r>
            <a:endParaRPr lang="ru-RU" sz="2200" dirty="0">
              <a:solidFill>
                <a:srgbClr val="0049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1296C27-E3F5-4DA5-BF1D-FA13AF1F223A}"/>
              </a:ext>
            </a:extLst>
          </p:cNvPr>
          <p:cNvSpPr/>
          <p:nvPr userDrawn="1"/>
        </p:nvSpPr>
        <p:spPr>
          <a:xfrm>
            <a:off x="0" y="0"/>
            <a:ext cx="9144000" cy="1211283"/>
          </a:xfrm>
          <a:prstGeom prst="rect">
            <a:avLst/>
          </a:prstGeom>
          <a:solidFill>
            <a:srgbClr val="0049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636470B-BC6F-4E83-8EC8-8ED4EDA73F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23162" y="311564"/>
            <a:ext cx="3097676" cy="701738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99E37A3-6151-43EB-B9C0-7E164F15A3B6}"/>
              </a:ext>
            </a:extLst>
          </p:cNvPr>
          <p:cNvSpPr/>
          <p:nvPr/>
        </p:nvSpPr>
        <p:spPr>
          <a:xfrm>
            <a:off x="3921953" y="5211387"/>
            <a:ext cx="18614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800" b="1" dirty="0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infra-m.ru</a:t>
            </a:r>
            <a:endParaRPr lang="ru-RU" sz="2800" b="1" dirty="0">
              <a:solidFill>
                <a:srgbClr val="0049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44797DF-84CF-4BC8-901A-30D85773E8EA}"/>
              </a:ext>
            </a:extLst>
          </p:cNvPr>
          <p:cNvSpPr/>
          <p:nvPr/>
        </p:nvSpPr>
        <p:spPr>
          <a:xfrm>
            <a:off x="715466" y="5211387"/>
            <a:ext cx="24801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800" b="1" dirty="0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znanium.com</a:t>
            </a:r>
            <a:endParaRPr lang="ru-RU" sz="2800" b="1" dirty="0">
              <a:solidFill>
                <a:srgbClr val="0049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7C30176-8B4C-4829-AEB2-4E2A8072E10E}"/>
              </a:ext>
            </a:extLst>
          </p:cNvPr>
          <p:cNvSpPr/>
          <p:nvPr/>
        </p:nvSpPr>
        <p:spPr>
          <a:xfrm>
            <a:off x="6542157" y="5211387"/>
            <a:ext cx="20425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800" b="1" dirty="0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naukaru.ru</a:t>
            </a:r>
            <a:endParaRPr lang="ru-RU" sz="2800" b="1" dirty="0">
              <a:solidFill>
                <a:srgbClr val="0049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 descr="Изображение выглядит как растение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1ACBD95A-77A5-487D-B1A5-91DD557CF9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12" b="58236"/>
          <a:stretch/>
        </p:blipFill>
        <p:spPr>
          <a:xfrm flipH="1">
            <a:off x="0" y="6198918"/>
            <a:ext cx="9144000" cy="65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05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1296C27-E3F5-4DA5-BF1D-FA13AF1F223A}"/>
              </a:ext>
            </a:extLst>
          </p:cNvPr>
          <p:cNvSpPr/>
          <p:nvPr userDrawn="1"/>
        </p:nvSpPr>
        <p:spPr>
          <a:xfrm>
            <a:off x="-7620" y="1"/>
            <a:ext cx="9151620" cy="861059"/>
          </a:xfrm>
          <a:prstGeom prst="rect">
            <a:avLst/>
          </a:prstGeom>
          <a:solidFill>
            <a:srgbClr val="4281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pic>
        <p:nvPicPr>
          <p:cNvPr id="14" name="Рисунок 13" descr="Изображение выглядит как растение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1ACBD95A-77A5-487D-B1A5-91DD557CF9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61" b="58236"/>
          <a:stretch/>
        </p:blipFill>
        <p:spPr>
          <a:xfrm flipH="1">
            <a:off x="0" y="6362700"/>
            <a:ext cx="9144000" cy="495299"/>
          </a:xfrm>
          <a:prstGeom prst="rect">
            <a:avLst/>
          </a:prstGeom>
        </p:spPr>
      </p:pic>
      <p:pic>
        <p:nvPicPr>
          <p:cNvPr id="2050" name="Picture 2" descr="C:\Users\artsishevskaya_av\Desktop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117" y="187007"/>
            <a:ext cx="1917383" cy="40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636470B-BC6F-4E83-8EC8-8ED4EDA73F3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99070" y="6479588"/>
            <a:ext cx="1154430" cy="261521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44797DF-84CF-4BC8-901A-30D85773E8EA}"/>
              </a:ext>
            </a:extLst>
          </p:cNvPr>
          <p:cNvSpPr/>
          <p:nvPr userDrawn="1"/>
        </p:nvSpPr>
        <p:spPr>
          <a:xfrm>
            <a:off x="60702" y="6479588"/>
            <a:ext cx="73611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Подключение к ЭБС 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Znanium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400" b="1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+7 (495) 280 3386, </a:t>
            </a:r>
            <a:r>
              <a:rPr lang="en-US" sz="14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info@znanium.com</a:t>
            </a:r>
            <a:endParaRPr lang="ru-RU" sz="1400" b="1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09550" y="168408"/>
            <a:ext cx="7886700" cy="52424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5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483870" y="107886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034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C160700-5A24-4A18-8345-8670B52E362F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BC2BC77-F07A-4964-8D84-D0699EE254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018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58205"/>
            <a:ext cx="7886700" cy="576997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C160700-5A24-4A18-8345-8670B52E362F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BC2BC77-F07A-4964-8D84-D0699EE254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267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113692"/>
            <a:ext cx="7886700" cy="5769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2BC77-F07A-4964-8D84-D0699EE254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189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701" r:id="rId2"/>
    <p:sldLayoutId id="2147483698" r:id="rId3"/>
    <p:sldLayoutId id="2147483686" r:id="rId4"/>
    <p:sldLayoutId id="2147483687" r:id="rId5"/>
    <p:sldLayoutId id="2147483688" r:id="rId6"/>
    <p:sldLayoutId id="2147483699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D%D0%BE%D1%80%D0%B4%D1%85%D0%B0%D1%83%D1%81,_%D0%A3%D0%B8%D0%BB%D1%8C%D1%8F%D0%BC" TargetMode="External"/><Relationship Id="rId2" Type="http://schemas.openxmlformats.org/officeDocument/2006/relationships/hyperlink" Target="https://ru.wikipedia.org/wiki/%D0%A0%D0%B0%D1%86%D0%B8%D0%BE%D0%BD%D0%B0%D0%BB%D1%8C%D0%BD%D0%BE%D0%B5_%D0%BF%D0%BE%D0%B2%D0%B5%D0%B4%D0%B5%D0%BD%D0%B8%D0%B5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E37ADE-3C2E-45D0-ABEF-D2D0BE134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0375" y="1408519"/>
            <a:ext cx="8260079" cy="1747157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3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3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500" b="1" dirty="0" smtClean="0">
                <a:solidFill>
                  <a:schemeClr val="bg1"/>
                </a:solidFill>
              </a:rPr>
              <a:t>Экономическая </a:t>
            </a:r>
            <a:r>
              <a:rPr lang="ru-RU" sz="2500" b="1" dirty="0">
                <a:solidFill>
                  <a:schemeClr val="bg1"/>
                </a:solidFill>
              </a:rPr>
              <a:t>эффективность </a:t>
            </a:r>
            <a:r>
              <a:rPr lang="ru-RU" sz="2500" b="1" dirty="0" smtClean="0">
                <a:solidFill>
                  <a:schemeClr val="bg1"/>
                </a:solidFill>
              </a:rPr>
              <a:t>комплектования </a:t>
            </a:r>
            <a:br>
              <a:rPr lang="ru-RU" sz="2500" b="1" dirty="0" smtClean="0">
                <a:solidFill>
                  <a:schemeClr val="bg1"/>
                </a:solidFill>
              </a:rPr>
            </a:br>
            <a:r>
              <a:rPr lang="ru-RU" sz="2500" b="1" dirty="0">
                <a:solidFill>
                  <a:schemeClr val="bg1"/>
                </a:solidFill>
              </a:rPr>
              <a:t/>
            </a:r>
            <a:br>
              <a:rPr lang="ru-RU" sz="2500" b="1" dirty="0">
                <a:solidFill>
                  <a:schemeClr val="bg1"/>
                </a:solidFill>
              </a:rPr>
            </a:br>
            <a:r>
              <a:rPr lang="ru-RU" sz="2500" b="1" dirty="0" smtClean="0">
                <a:solidFill>
                  <a:schemeClr val="bg1"/>
                </a:solidFill>
              </a:rPr>
              <a:t> </a:t>
            </a:r>
            <a:r>
              <a:rPr lang="ru-RU" sz="2500" b="1" dirty="0">
                <a:solidFill>
                  <a:schemeClr val="bg1"/>
                </a:solidFill>
              </a:rPr>
              <a:t>фондов электронным контентом на примере </a:t>
            </a:r>
            <a:r>
              <a:rPr lang="ru-RU" sz="2500" b="1" dirty="0" smtClean="0">
                <a:solidFill>
                  <a:schemeClr val="bg1"/>
                </a:solidFill>
              </a:rPr>
              <a:t>ЭБС</a:t>
            </a:r>
            <a:br>
              <a:rPr lang="ru-RU" sz="2500" b="1" dirty="0" smtClean="0">
                <a:solidFill>
                  <a:schemeClr val="bg1"/>
                </a:solidFill>
              </a:rPr>
            </a:br>
            <a:r>
              <a:rPr lang="ru-RU" sz="2500" b="1" dirty="0">
                <a:solidFill>
                  <a:schemeClr val="bg1"/>
                </a:solidFill>
              </a:rPr>
              <a:t/>
            </a:r>
            <a:br>
              <a:rPr lang="ru-RU" sz="2500" b="1" dirty="0">
                <a:solidFill>
                  <a:schemeClr val="bg1"/>
                </a:solidFill>
              </a:rPr>
            </a:br>
            <a:r>
              <a:rPr lang="ru-RU" sz="2500" b="1" dirty="0" smtClean="0">
                <a:solidFill>
                  <a:schemeClr val="bg1"/>
                </a:solidFill>
              </a:rPr>
              <a:t> </a:t>
            </a:r>
            <a:r>
              <a:rPr lang="ru-RU" sz="2500" b="1" dirty="0" err="1">
                <a:solidFill>
                  <a:schemeClr val="bg1"/>
                </a:solidFill>
              </a:rPr>
              <a:t>Znanium</a:t>
            </a:r>
            <a:r>
              <a:rPr lang="ru-RU" sz="2500" b="1" dirty="0">
                <a:solidFill>
                  <a:schemeClr val="bg1"/>
                </a:solidFill>
              </a:rPr>
              <a:t>. </a:t>
            </a:r>
            <a:r>
              <a:rPr lang="ru-RU" sz="2500" b="1" dirty="0" smtClean="0">
                <a:solidFill>
                  <a:schemeClr val="bg1"/>
                </a:solidFill>
              </a:rPr>
              <a:t/>
            </a:r>
            <a:br>
              <a:rPr lang="ru-RU" sz="2500" b="1" dirty="0" smtClean="0">
                <a:solidFill>
                  <a:schemeClr val="bg1"/>
                </a:solidFill>
              </a:rPr>
            </a:br>
            <a:r>
              <a:rPr lang="ru-RU" sz="2500" b="1" dirty="0">
                <a:solidFill>
                  <a:schemeClr val="bg1"/>
                </a:solidFill>
              </a:rPr>
              <a:t/>
            </a:r>
            <a:br>
              <a:rPr lang="ru-RU" sz="2500" b="1" dirty="0">
                <a:solidFill>
                  <a:schemeClr val="bg1"/>
                </a:solidFill>
              </a:rPr>
            </a:br>
            <a:r>
              <a:rPr lang="ru-RU" sz="2500" b="1" dirty="0" smtClean="0">
                <a:solidFill>
                  <a:schemeClr val="bg1"/>
                </a:solidFill>
              </a:rPr>
              <a:t>Как </a:t>
            </a:r>
            <a:r>
              <a:rPr lang="ru-RU" sz="2500" b="1" dirty="0">
                <a:solidFill>
                  <a:schemeClr val="bg1"/>
                </a:solidFill>
              </a:rPr>
              <a:t>защитить бюджет у ректора</a:t>
            </a:r>
            <a:r>
              <a:rPr lang="ru-RU" sz="2500" b="1" dirty="0" smtClean="0">
                <a:solidFill>
                  <a:schemeClr val="bg1"/>
                </a:solidFill>
              </a:rPr>
              <a:t>?</a:t>
            </a:r>
            <a:endParaRPr lang="ru-RU" sz="3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434" name="AutoShape 2" descr="Картинки по запросу &quot;юридический факультет спбгу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23455" y="4896593"/>
            <a:ext cx="81435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r"/>
            <a:r>
              <a:rPr lang="ru-RU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Нестерова Альбина Николаевна, 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Генеральный директор ООО «НИЦ ИНФРА-М», ЭБС </a:t>
            </a:r>
            <a:r>
              <a:rPr lang="en-US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Znanium</a:t>
            </a:r>
            <a:endParaRPr lang="ru-RU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r"/>
            <a:r>
              <a:rPr lang="ru-RU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06 октября </a:t>
            </a:r>
            <a:r>
              <a:rPr lang="ru-RU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2020 г</a:t>
            </a:r>
            <a:r>
              <a:rPr lang="ru-RU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ru-RU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37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50" y="168408"/>
            <a:ext cx="6781454" cy="524243"/>
          </a:xfrm>
        </p:spPr>
        <p:txBody>
          <a:bodyPr/>
          <a:lstStyle/>
          <a:p>
            <a:r>
              <a:rPr lang="ru-RU" sz="2000" dirty="0" smtClean="0">
                <a:cs typeface="Calibri" panose="020F0502020204030204" pitchFamily="34" charset="0"/>
              </a:rPr>
              <a:t>Бесплатный доступ к </a:t>
            </a:r>
            <a:r>
              <a:rPr lang="ru-RU" sz="2000" dirty="0" err="1" smtClean="0">
                <a:cs typeface="Calibri" panose="020F0502020204030204" pitchFamily="34" charset="0"/>
              </a:rPr>
              <a:t>допколлекциям</a:t>
            </a:r>
            <a:r>
              <a:rPr lang="ru-RU" sz="2000" dirty="0" smtClean="0">
                <a:cs typeface="Calibri" panose="020F0502020204030204" pitchFamily="34" charset="0"/>
              </a:rPr>
              <a:t> в карантин</a:t>
            </a:r>
            <a:endParaRPr lang="ru-RU" sz="2000" dirty="0">
              <a:cs typeface="Calibri" panose="020F0502020204030204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75804" y="1056058"/>
            <a:ext cx="8499021" cy="4493538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dirty="0"/>
              <a:t>Анализ книговыдач за 2020 год показал по многим учебным заведениям ситуацию значительного роста показателя в апреле-мае-июне, когда были открыты в бесплатный доступ </a:t>
            </a:r>
            <a:r>
              <a:rPr lang="ru-RU" dirty="0" smtClean="0"/>
              <a:t>дополнительные, партнерские </a:t>
            </a:r>
            <a:r>
              <a:rPr lang="ru-RU" dirty="0"/>
              <a:t>коллекции. Это говорит о том, что востребованность в ВУЗе этого контента есть, а в подписке </a:t>
            </a:r>
            <a:r>
              <a:rPr lang="en-US" dirty="0" err="1"/>
              <a:t>Znanium</a:t>
            </a:r>
            <a:r>
              <a:rPr lang="ru-RU" dirty="0"/>
              <a:t> его нет. </a:t>
            </a:r>
            <a:r>
              <a:rPr lang="ru-RU" dirty="0" smtClean="0"/>
              <a:t>Повод проанализировать этот контент.</a:t>
            </a:r>
          </a:p>
          <a:p>
            <a:r>
              <a:rPr lang="ru-RU" dirty="0" smtClean="0"/>
              <a:t>Гипотезы , почему выросли книговыдачи:</a:t>
            </a:r>
          </a:p>
          <a:p>
            <a:pPr marL="342900" indent="-342900">
              <a:buAutoNum type="arabicPeriod"/>
            </a:pPr>
            <a:r>
              <a:rPr lang="ru-RU" dirty="0" smtClean="0"/>
              <a:t>Конкретных книг нет ни в одной ЭБС, несмотря на наличие других книг этих же производителей</a:t>
            </a:r>
          </a:p>
          <a:p>
            <a:pPr marL="342900" indent="-342900">
              <a:buAutoNum type="arabicPeriod"/>
            </a:pPr>
            <a:r>
              <a:rPr lang="ru-RU" dirty="0" smtClean="0"/>
              <a:t>Книг нет ни в одной ЭБС – эксклюзивный контент </a:t>
            </a:r>
            <a:r>
              <a:rPr lang="en-US" dirty="0" err="1" smtClean="0"/>
              <a:t>Znanium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Книги </a:t>
            </a:r>
            <a:r>
              <a:rPr lang="ru-RU" dirty="0" smtClean="0"/>
              <a:t>есть и в других ЭБС, но в открытых подписках удобнее было изучать именно в </a:t>
            </a:r>
            <a:r>
              <a:rPr lang="en-US" dirty="0" err="1" smtClean="0"/>
              <a:t>Znanium</a:t>
            </a: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  <a:p>
            <a:r>
              <a:rPr lang="ru-RU" dirty="0" smtClean="0"/>
              <a:t>Рекомендуем исследовать причины , подходящие именно для Вашего учебного заведения. </a:t>
            </a:r>
            <a:r>
              <a:rPr lang="ru-RU" dirty="0" err="1" smtClean="0"/>
              <a:t>Дозакупка</a:t>
            </a:r>
            <a:r>
              <a:rPr lang="ru-RU" dirty="0" smtClean="0"/>
              <a:t> контента из выросших книговыдач по любой из гипотез – путь к хорошей эффективности подписки по </a:t>
            </a:r>
            <a:r>
              <a:rPr lang="en-US" dirty="0" err="1" smtClean="0"/>
              <a:t>Znanium</a:t>
            </a:r>
            <a:r>
              <a:rPr lang="ru-RU" dirty="0" smtClean="0"/>
              <a:t> в целом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772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50" y="168408"/>
            <a:ext cx="6789766" cy="524243"/>
          </a:xfrm>
        </p:spPr>
        <p:txBody>
          <a:bodyPr/>
          <a:lstStyle/>
          <a:p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Кейсы ВУЗов по показателям эффективности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09550" y="1374758"/>
            <a:ext cx="8499021" cy="4770537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b="1" dirty="0" smtClean="0"/>
              <a:t>Кейсы реальных ВУЗов – подписчиков </a:t>
            </a:r>
            <a:r>
              <a:rPr lang="en-US" b="1" dirty="0" err="1" smtClean="0"/>
              <a:t>Znanium</a:t>
            </a:r>
            <a:r>
              <a:rPr lang="ru-RU" b="1" dirty="0" smtClean="0"/>
              <a:t>:</a:t>
            </a:r>
          </a:p>
          <a:p>
            <a:endParaRPr lang="ru-RU" b="1" dirty="0" smtClean="0"/>
          </a:p>
          <a:p>
            <a:r>
              <a:rPr lang="ru-RU" b="1" dirty="0" smtClean="0"/>
              <a:t>Кейс №1 . Юридический ВУЗ. </a:t>
            </a:r>
            <a:r>
              <a:rPr lang="ru-RU" dirty="0"/>
              <a:t>Стоимость 1 книговыдачи = 12,70 р </a:t>
            </a:r>
          </a:p>
          <a:p>
            <a:r>
              <a:rPr lang="ru-RU" dirty="0"/>
              <a:t>Стоимость 1 страницы чтения = 0,61 </a:t>
            </a:r>
            <a:r>
              <a:rPr lang="ru-RU" dirty="0" smtClean="0"/>
              <a:t>р</a:t>
            </a:r>
            <a:endParaRPr lang="ru-RU" dirty="0"/>
          </a:p>
          <a:p>
            <a:r>
              <a:rPr lang="ru-RU" b="1" dirty="0" smtClean="0"/>
              <a:t>Кейс №2. Экономический ВУЗ. </a:t>
            </a:r>
            <a:r>
              <a:rPr lang="ru-RU" dirty="0"/>
              <a:t>Стоимость 1 книговыдачи = 25,16 р </a:t>
            </a:r>
          </a:p>
          <a:p>
            <a:r>
              <a:rPr lang="ru-RU" dirty="0"/>
              <a:t>Стоимость 1 страницы чтения = 1,12 </a:t>
            </a:r>
            <a:r>
              <a:rPr lang="ru-RU" dirty="0" smtClean="0"/>
              <a:t>р</a:t>
            </a:r>
          </a:p>
          <a:p>
            <a:r>
              <a:rPr lang="ru-RU" b="1" dirty="0" smtClean="0"/>
              <a:t>Кейс №3. Классический ВУЗ</a:t>
            </a:r>
            <a:r>
              <a:rPr lang="ru-RU" dirty="0" smtClean="0"/>
              <a:t>. </a:t>
            </a:r>
            <a:r>
              <a:rPr lang="ru-RU" dirty="0"/>
              <a:t>Стоимость 1 книговыдачи = 18,04 р </a:t>
            </a:r>
          </a:p>
          <a:p>
            <a:r>
              <a:rPr lang="ru-RU" dirty="0"/>
              <a:t>Стоимость 1 страницы чтения = 1,52 </a:t>
            </a:r>
            <a:r>
              <a:rPr lang="ru-RU" dirty="0" smtClean="0"/>
              <a:t>р</a:t>
            </a:r>
          </a:p>
          <a:p>
            <a:r>
              <a:rPr lang="ru-RU" b="1" dirty="0" smtClean="0"/>
              <a:t>Кейс №4. Технический ВУЗ</a:t>
            </a:r>
            <a:r>
              <a:rPr lang="ru-RU" dirty="0" smtClean="0"/>
              <a:t>. </a:t>
            </a:r>
            <a:r>
              <a:rPr lang="ru-RU" dirty="0"/>
              <a:t>Стоимость 1 книговыдачи = 21,39 р </a:t>
            </a:r>
          </a:p>
          <a:p>
            <a:r>
              <a:rPr lang="ru-RU" dirty="0"/>
              <a:t>Стоимость 1 страницы чтения = 1,23 </a:t>
            </a:r>
            <a:r>
              <a:rPr lang="ru-RU" dirty="0" smtClean="0"/>
              <a:t>р</a:t>
            </a:r>
          </a:p>
          <a:p>
            <a:r>
              <a:rPr lang="ru-RU" b="1" dirty="0" smtClean="0"/>
              <a:t>Кейс №5. Сельскохозяйственный ВУЗ. </a:t>
            </a:r>
            <a:r>
              <a:rPr lang="ru-RU" dirty="0"/>
              <a:t>Стоимость 1 книговыдачи = 16,62 р </a:t>
            </a:r>
          </a:p>
          <a:p>
            <a:r>
              <a:rPr lang="ru-RU" dirty="0"/>
              <a:t>Стоимость 1 страницы чтения = 0,82 </a:t>
            </a:r>
            <a:r>
              <a:rPr lang="ru-RU" dirty="0" smtClean="0"/>
              <a:t>р</a:t>
            </a:r>
          </a:p>
          <a:p>
            <a:r>
              <a:rPr lang="ru-RU" b="1" dirty="0" smtClean="0"/>
              <a:t>Кейс №6. Педагогический ВУЗ. </a:t>
            </a:r>
            <a:r>
              <a:rPr lang="ru-RU" dirty="0"/>
              <a:t>Стоимость 1 книговыдачи = 29,02 р </a:t>
            </a:r>
          </a:p>
          <a:p>
            <a:r>
              <a:rPr lang="ru-RU" dirty="0"/>
              <a:t>Стоимость 1 страницы чтения = 1,48 р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477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50" y="168408"/>
            <a:ext cx="6764828" cy="524243"/>
          </a:xfrm>
        </p:spPr>
        <p:txBody>
          <a:bodyPr/>
          <a:lstStyle/>
          <a:p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Влияние на эффективность контента в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Znanium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94656" y="1313749"/>
            <a:ext cx="8499021" cy="4493538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b="1" dirty="0"/>
              <a:t>Контент в </a:t>
            </a:r>
            <a:r>
              <a:rPr lang="ru-RU" b="1" dirty="0" smtClean="0"/>
              <a:t>ЭБС </a:t>
            </a:r>
            <a:r>
              <a:rPr lang="ru-RU" b="1" dirty="0" err="1" smtClean="0"/>
              <a:t>Znanium</a:t>
            </a:r>
            <a:r>
              <a:rPr lang="ru-RU" b="1" dirty="0"/>
              <a:t>. Почему выгодно покупать? </a:t>
            </a:r>
            <a:endParaRPr lang="ru-RU" b="1" dirty="0" smtClean="0"/>
          </a:p>
          <a:p>
            <a:endParaRPr lang="ru-RU" dirty="0"/>
          </a:p>
          <a:p>
            <a:r>
              <a:rPr lang="ru-RU" b="1" dirty="0"/>
              <a:t>Основная коллекция ~ 40000 документов</a:t>
            </a:r>
            <a:endParaRPr lang="ru-RU" dirty="0"/>
          </a:p>
          <a:p>
            <a:pPr lvl="0"/>
            <a:r>
              <a:rPr lang="ru-RU" dirty="0" smtClean="0"/>
              <a:t>* Сбалансированная </a:t>
            </a:r>
            <a:r>
              <a:rPr lang="ru-RU" dirty="0"/>
              <a:t>по направлениям подготовки основная коллекция (более 40 издательств, из них  10  - в составе холдинга ИНФРА-М)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/>
              <a:t>50 </a:t>
            </a:r>
            <a:r>
              <a:rPr lang="ru-RU" dirty="0"/>
              <a:t>% документов (19000) – эксклюзивная </a:t>
            </a:r>
            <a:r>
              <a:rPr lang="ru-RU" dirty="0" smtClean="0"/>
              <a:t>литература, в </a:t>
            </a:r>
            <a:r>
              <a:rPr lang="ru-RU" dirty="0" err="1"/>
              <a:t>т.ч</a:t>
            </a:r>
            <a:r>
              <a:rPr lang="ru-RU" dirty="0"/>
              <a:t>. 17000 – документы холдинга </a:t>
            </a:r>
            <a:r>
              <a:rPr lang="ru-RU" dirty="0" smtClean="0"/>
              <a:t>ИНФРА-М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/>
              <a:t>17000 документов входят в стоимость коллекции </a:t>
            </a:r>
            <a:r>
              <a:rPr lang="ru-RU" dirty="0"/>
              <a:t>по издательской цене (без маржи </a:t>
            </a:r>
            <a:r>
              <a:rPr lang="ru-RU" dirty="0" err="1"/>
              <a:t>агрегаторов</a:t>
            </a:r>
            <a:r>
              <a:rPr lang="ru-RU" dirty="0"/>
              <a:t>,  т.е. в среднем на 30 - 40%  цена 1 книги ниже, чем в коллекциях у продавцов-</a:t>
            </a:r>
            <a:r>
              <a:rPr lang="ru-RU" dirty="0" err="1"/>
              <a:t>агрегаторов</a:t>
            </a:r>
            <a:r>
              <a:rPr lang="ru-RU" dirty="0"/>
              <a:t>) = </a:t>
            </a:r>
            <a:r>
              <a:rPr lang="ru-RU" b="1" dirty="0"/>
              <a:t>Коллекция «ИНФРА-М» (отдельный продукт для </a:t>
            </a:r>
            <a:r>
              <a:rPr lang="ru-RU" b="1" dirty="0" smtClean="0"/>
              <a:t>продажи)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/>
              <a:t>7405 </a:t>
            </a:r>
            <a:r>
              <a:rPr lang="ru-RU" dirty="0"/>
              <a:t>документов из коллекции имеют бессрочные </a:t>
            </a:r>
            <a:r>
              <a:rPr lang="ru-RU" dirty="0" smtClean="0"/>
              <a:t>права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/>
              <a:t>Возможность </a:t>
            </a:r>
            <a:r>
              <a:rPr lang="ru-RU" dirty="0"/>
              <a:t>купить </a:t>
            </a:r>
            <a:r>
              <a:rPr lang="ru-RU" dirty="0" err="1" smtClean="0"/>
              <a:t>покнижно</a:t>
            </a:r>
            <a:r>
              <a:rPr lang="ru-RU" dirty="0"/>
              <a:t>:</a:t>
            </a:r>
            <a:r>
              <a:rPr lang="ru-RU" dirty="0" smtClean="0"/>
              <a:t> </a:t>
            </a:r>
            <a:r>
              <a:rPr lang="ru-RU" dirty="0"/>
              <a:t>цена зависит от количества документов в корзине и начинается от 210 р (</a:t>
            </a:r>
            <a:r>
              <a:rPr lang="ru-RU" dirty="0" err="1"/>
              <a:t>безлимитный</a:t>
            </a:r>
            <a:r>
              <a:rPr lang="ru-RU" dirty="0"/>
              <a:t> доступ при покупке более   5001 наименования ) до 2500 р за 1 наименование</a:t>
            </a:r>
          </a:p>
        </p:txBody>
      </p:sp>
    </p:spTree>
    <p:extLst>
      <p:ext uri="{BB962C8B-B14F-4D97-AF65-F5344CB8AC3E}">
        <p14:creationId xmlns:p14="http://schemas.microsoft.com/office/powerpoint/2010/main" val="140492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50" y="168408"/>
            <a:ext cx="6615199" cy="524243"/>
          </a:xfrm>
        </p:spPr>
        <p:txBody>
          <a:bodyPr/>
          <a:lstStyle/>
          <a:p>
            <a:r>
              <a:rPr lang="ru-RU" sz="2000" dirty="0" smtClean="0">
                <a:cs typeface="Calibri" panose="020F0502020204030204" pitchFamily="34" charset="0"/>
              </a:rPr>
              <a:t>Контент в </a:t>
            </a:r>
            <a:r>
              <a:rPr lang="en-US" sz="2000" dirty="0" err="1" smtClean="0">
                <a:cs typeface="Calibri" panose="020F0502020204030204" pitchFamily="34" charset="0"/>
              </a:rPr>
              <a:t>Znanium</a:t>
            </a:r>
            <a:endParaRPr lang="ru-RU" sz="2000" dirty="0">
              <a:cs typeface="Calibri" panose="020F0502020204030204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09550" y="1680613"/>
            <a:ext cx="8499021" cy="3693319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/>
              <a:t>Партнерские коллекции  ~ 16500 документов</a:t>
            </a:r>
            <a:endParaRPr lang="ru-RU" dirty="0"/>
          </a:p>
          <a:p>
            <a:pPr lvl="0"/>
            <a:r>
              <a:rPr lang="ru-RU" dirty="0"/>
              <a:t>45 издательств</a:t>
            </a:r>
          </a:p>
          <a:p>
            <a:pPr lvl="0"/>
            <a:r>
              <a:rPr lang="ru-RU" dirty="0"/>
              <a:t>3200 документов –эксклюзивная  литература</a:t>
            </a:r>
          </a:p>
          <a:p>
            <a:pPr lvl="0"/>
            <a:r>
              <a:rPr lang="ru-RU" dirty="0"/>
              <a:t>Возможность купить мелкие коллекции</a:t>
            </a:r>
          </a:p>
          <a:p>
            <a:pPr lvl="0"/>
            <a:r>
              <a:rPr lang="ru-RU" dirty="0"/>
              <a:t>Возможность купить </a:t>
            </a:r>
            <a:r>
              <a:rPr lang="ru-RU" dirty="0" err="1" smtClean="0"/>
              <a:t>покнижно</a:t>
            </a:r>
            <a:endParaRPr lang="ru-RU" dirty="0" smtClean="0"/>
          </a:p>
          <a:p>
            <a:pPr lvl="0"/>
            <a:endParaRPr lang="ru-RU" dirty="0"/>
          </a:p>
          <a:p>
            <a:endParaRPr lang="ru-RU" dirty="0"/>
          </a:p>
          <a:p>
            <a:r>
              <a:rPr lang="ru-RU" b="1" dirty="0" err="1"/>
              <a:t>Discovery</a:t>
            </a:r>
            <a:r>
              <a:rPr lang="ru-RU" b="1" dirty="0"/>
              <a:t> </a:t>
            </a:r>
            <a:r>
              <a:rPr lang="ru-RU" b="1" dirty="0" err="1"/>
              <a:t>Znanium</a:t>
            </a:r>
            <a:r>
              <a:rPr lang="ru-RU" b="1" dirty="0"/>
              <a:t>:</a:t>
            </a:r>
            <a:endParaRPr lang="ru-RU" dirty="0"/>
          </a:p>
          <a:p>
            <a:pPr lvl="0"/>
            <a:r>
              <a:rPr lang="ru-RU" dirty="0"/>
              <a:t>В </a:t>
            </a:r>
            <a:r>
              <a:rPr lang="ru-RU" u="sng" dirty="0"/>
              <a:t>бесплатном доступе </a:t>
            </a:r>
            <a:r>
              <a:rPr lang="ru-RU" dirty="0"/>
              <a:t>более 12 млн проиндексированных документов, в </a:t>
            </a:r>
            <a:r>
              <a:rPr lang="ru-RU" dirty="0" err="1"/>
              <a:t>т.ч</a:t>
            </a:r>
            <a:r>
              <a:rPr lang="ru-RU" dirty="0"/>
              <a:t>. из 12 </a:t>
            </a:r>
            <a:r>
              <a:rPr lang="ru-RU" dirty="0" err="1"/>
              <a:t>репозиториев</a:t>
            </a:r>
            <a:r>
              <a:rPr lang="ru-RU" dirty="0"/>
              <a:t>  ВУЗов</a:t>
            </a:r>
          </a:p>
          <a:p>
            <a:pPr lvl="0"/>
            <a:r>
              <a:rPr lang="ru-RU" dirty="0"/>
              <a:t>Интеллектуальный поиск и сервисы научного анализа текстов, публикационной активности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4126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50" y="168408"/>
            <a:ext cx="6789766" cy="524243"/>
          </a:xfrm>
        </p:spPr>
        <p:txBody>
          <a:bodyPr/>
          <a:lstStyle/>
          <a:p>
            <a:r>
              <a:rPr lang="ru-RU" sz="2000" dirty="0" smtClean="0">
                <a:cs typeface="Calibri" panose="020F0502020204030204" pitchFamily="34" charset="0"/>
              </a:rPr>
              <a:t>Комплектование со </a:t>
            </a:r>
            <a:r>
              <a:rPr lang="en-US" sz="2000" dirty="0" err="1" smtClean="0">
                <a:cs typeface="Calibri" panose="020F0502020204030204" pitchFamily="34" charset="0"/>
              </a:rPr>
              <a:t>Znanium</a:t>
            </a:r>
            <a:endParaRPr lang="ru-RU" sz="2000" dirty="0">
              <a:cs typeface="Calibri" panose="020F0502020204030204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09550" y="1265117"/>
            <a:ext cx="8499021" cy="452431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Комплектование со </a:t>
            </a:r>
            <a:r>
              <a:rPr lang="en-US" b="1" dirty="0" err="1" smtClean="0"/>
              <a:t>Znanium</a:t>
            </a:r>
            <a:r>
              <a:rPr lang="ru-RU" b="1" dirty="0" smtClean="0"/>
              <a:t> обеспечит Вашему учебному заведению:</a:t>
            </a:r>
          </a:p>
          <a:p>
            <a:endParaRPr lang="ru-RU" b="1" dirty="0" smtClean="0"/>
          </a:p>
          <a:p>
            <a:r>
              <a:rPr lang="ru-RU" b="1" dirty="0" smtClean="0"/>
              <a:t>Качественный контент </a:t>
            </a:r>
            <a:r>
              <a:rPr lang="ru-RU" dirty="0" smtClean="0"/>
              <a:t>– полноценная учебная и научная литература - </a:t>
            </a:r>
            <a:r>
              <a:rPr lang="en-US" dirty="0" smtClean="0"/>
              <a:t> </a:t>
            </a:r>
            <a:r>
              <a:rPr lang="ru-RU" dirty="0"/>
              <a:t>средний объем документа составляет 287 страниц. </a:t>
            </a:r>
          </a:p>
          <a:p>
            <a:endParaRPr lang="ru-RU" dirty="0"/>
          </a:p>
          <a:p>
            <a:r>
              <a:rPr lang="ru-RU" b="1" dirty="0" smtClean="0"/>
              <a:t>Актуальный контент </a:t>
            </a:r>
            <a:r>
              <a:rPr lang="ru-RU" dirty="0" smtClean="0"/>
              <a:t>: 26652 </a:t>
            </a:r>
            <a:r>
              <a:rPr lang="ru-RU" dirty="0"/>
              <a:t>документа  (~50 % фонда)  датированы  2016-2021 </a:t>
            </a:r>
            <a:r>
              <a:rPr lang="ru-RU" dirty="0" err="1"/>
              <a:t>гг</a:t>
            </a:r>
            <a:r>
              <a:rPr lang="ru-RU" dirty="0"/>
              <a:t> выпуска</a:t>
            </a:r>
          </a:p>
          <a:p>
            <a:endParaRPr lang="ru-RU" dirty="0"/>
          </a:p>
          <a:p>
            <a:r>
              <a:rPr lang="ru-RU" b="1" dirty="0" smtClean="0"/>
              <a:t>Оптимальную стоимость комплектования = Основная </a:t>
            </a:r>
            <a:r>
              <a:rPr lang="ru-RU" b="1" dirty="0"/>
              <a:t>коллекция  + Партнерские коллекции </a:t>
            </a:r>
            <a:endParaRPr lang="ru-RU" b="1" dirty="0" smtClean="0"/>
          </a:p>
          <a:p>
            <a:r>
              <a:rPr lang="ru-RU" dirty="0" smtClean="0"/>
              <a:t>(</a:t>
            </a:r>
            <a:r>
              <a:rPr lang="ru-RU" dirty="0"/>
              <a:t>основная </a:t>
            </a:r>
            <a:r>
              <a:rPr lang="ru-RU" dirty="0" smtClean="0"/>
              <a:t>коллекция, как </a:t>
            </a:r>
            <a:r>
              <a:rPr lang="ru-RU" dirty="0"/>
              <a:t>базис с низкой стоимостью </a:t>
            </a:r>
            <a:r>
              <a:rPr lang="ru-RU" dirty="0" smtClean="0"/>
              <a:t>документа </a:t>
            </a:r>
            <a:r>
              <a:rPr lang="ru-RU" dirty="0"/>
              <a:t>обеспечивает хорошие показатели по стоимости книговыдач. Добавляя к подписке партнерские </a:t>
            </a:r>
            <a:r>
              <a:rPr lang="ru-RU" dirty="0" smtClean="0"/>
              <a:t>коллекции, </a:t>
            </a:r>
            <a:r>
              <a:rPr lang="ru-RU" dirty="0"/>
              <a:t>стоимость книговыдачи увеличивается незначительно. Покупая отдельно партнерские коллекции в других ЭБС, без базиса в виде основной, Вы не получите подобных цифр по стоимости </a:t>
            </a:r>
            <a:r>
              <a:rPr lang="ru-RU" dirty="0" err="1"/>
              <a:t>кноговыдачи</a:t>
            </a:r>
            <a:r>
              <a:rPr lang="ru-RU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109793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50" y="168408"/>
            <a:ext cx="6623512" cy="524243"/>
          </a:xfrm>
        </p:spPr>
        <p:txBody>
          <a:bodyPr/>
          <a:lstStyle/>
          <a:p>
            <a:r>
              <a:rPr lang="ru-RU" sz="2000" smtClean="0">
                <a:latin typeface="Calibri" panose="020F0502020204030204" pitchFamily="34" charset="0"/>
                <a:cs typeface="Calibri" panose="020F0502020204030204" pitchFamily="34" charset="0"/>
              </a:rPr>
              <a:t>Статистика 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09550" y="1073926"/>
            <a:ext cx="8499021" cy="452431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/>
              <a:t>Прозрачная статистика - Ваш компас для определения </a:t>
            </a:r>
            <a:r>
              <a:rPr lang="ru-RU" b="1" dirty="0" smtClean="0"/>
              <a:t>эффективности</a:t>
            </a:r>
          </a:p>
          <a:p>
            <a:endParaRPr lang="ru-RU" b="1" dirty="0"/>
          </a:p>
          <a:p>
            <a:r>
              <a:rPr lang="ru-RU" b="1" dirty="0" smtClean="0"/>
              <a:t> </a:t>
            </a:r>
            <a:r>
              <a:rPr lang="ru-RU" b="1" dirty="0" smtClean="0"/>
              <a:t>комплектования.</a:t>
            </a:r>
          </a:p>
          <a:p>
            <a:endParaRPr lang="ru-RU" b="1" dirty="0"/>
          </a:p>
          <a:p>
            <a:r>
              <a:rPr lang="ru-RU" dirty="0" smtClean="0"/>
              <a:t>Статистика в </a:t>
            </a:r>
            <a:r>
              <a:rPr lang="en-US" dirty="0" err="1" smtClean="0"/>
              <a:t>Znanium</a:t>
            </a:r>
            <a:r>
              <a:rPr lang="ru-RU" dirty="0" smtClean="0"/>
              <a:t>:</a:t>
            </a:r>
          </a:p>
          <a:p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прозрачная, формируется в режиме реального времени;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е</a:t>
            </a:r>
            <a:r>
              <a:rPr lang="ru-RU" dirty="0" smtClean="0"/>
              <a:t>сть описание порядка подсчета показателей;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практически каждый показатель детализируется до первичных метрик.</a:t>
            </a:r>
          </a:p>
          <a:p>
            <a:endParaRPr lang="ru-RU" dirty="0" smtClean="0"/>
          </a:p>
          <a:p>
            <a:r>
              <a:rPr lang="ru-RU" dirty="0" smtClean="0"/>
              <a:t>Со статистикой по </a:t>
            </a:r>
            <a:r>
              <a:rPr lang="en-US" dirty="0" err="1" smtClean="0"/>
              <a:t>Znanium</a:t>
            </a:r>
            <a:r>
              <a:rPr lang="ru-RU" dirty="0" smtClean="0"/>
              <a:t> Вы легко:</a:t>
            </a:r>
          </a:p>
          <a:p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заполните формы ВПО-2;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ознакомитесь с различного рода рейтингами;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сравните со статисткой использования по зарубежным ресурсам.</a:t>
            </a:r>
            <a:endParaRPr lang="ru-RU" dirty="0"/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7119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50" y="168408"/>
            <a:ext cx="6623512" cy="524243"/>
          </a:xfrm>
        </p:spPr>
        <p:txBody>
          <a:bodyPr/>
          <a:lstStyle/>
          <a:p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Методическая поддержка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09550" y="2320423"/>
            <a:ext cx="8499021" cy="20313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Менеджеры </a:t>
            </a:r>
            <a:r>
              <a:rPr lang="en-US" b="1" dirty="0" err="1" smtClean="0"/>
              <a:t>Znanium</a:t>
            </a:r>
            <a:r>
              <a:rPr lang="en-US" b="1" dirty="0" smtClean="0"/>
              <a:t> </a:t>
            </a:r>
            <a:r>
              <a:rPr lang="ru-RU" b="1" dirty="0" smtClean="0"/>
              <a:t>оказывают методическую поддержку по анализу </a:t>
            </a:r>
          </a:p>
          <a:p>
            <a:endParaRPr lang="ru-RU" b="1" dirty="0"/>
          </a:p>
          <a:p>
            <a:r>
              <a:rPr lang="ru-RU" b="1" dirty="0" smtClean="0"/>
              <a:t>причин неэффективной статистики и предлагают конкретные шаги по</a:t>
            </a:r>
          </a:p>
          <a:p>
            <a:endParaRPr lang="ru-RU" b="1" dirty="0"/>
          </a:p>
          <a:p>
            <a:r>
              <a:rPr lang="ru-RU" b="1" dirty="0" smtClean="0"/>
              <a:t> исправлению ситуации</a:t>
            </a:r>
            <a:endParaRPr lang="ru-RU" b="1" dirty="0" smtClean="0"/>
          </a:p>
          <a:p>
            <a:endParaRPr lang="ru-RU" b="1" dirty="0"/>
          </a:p>
          <a:p>
            <a:r>
              <a:rPr lang="ru-RU" b="1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760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E37ADE-3C2E-45D0-ABEF-D2D0BE134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1" y="1624149"/>
            <a:ext cx="8290560" cy="2119406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ru-RU" sz="2800" dirty="0">
                <a:solidFill>
                  <a:schemeClr val="bg1"/>
                </a:solidFill>
                <a:latin typeface="Calibri" panose="020F0502020204030204" pitchFamily="34" charset="0"/>
              </a:rPr>
              <a:t/>
            </a:r>
            <a:br>
              <a:rPr lang="ru-RU" sz="28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ru-RU" sz="2800" dirty="0">
                <a:solidFill>
                  <a:schemeClr val="bg1"/>
                </a:solidFill>
                <a:latin typeface="Calibri" panose="020F0502020204030204" pitchFamily="34" charset="0"/>
              </a:rPr>
              <a:t/>
            </a:r>
            <a:br>
              <a:rPr lang="ru-RU" sz="28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Спасибо </a:t>
            </a:r>
            <a:r>
              <a:rPr lang="ru-RU" sz="2800" dirty="0">
                <a:solidFill>
                  <a:schemeClr val="bg1"/>
                </a:solidFill>
                <a:latin typeface="Calibri" panose="020F0502020204030204" pitchFamily="34" charset="0"/>
              </a:rPr>
              <a:t>за внимание</a:t>
            </a:r>
            <a:r>
              <a:rPr lang="ru-RU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!</a:t>
            </a:r>
            <a:br>
              <a:rPr lang="ru-RU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ru-RU" sz="2800" dirty="0">
                <a:solidFill>
                  <a:schemeClr val="bg1"/>
                </a:solidFill>
                <a:latin typeface="Calibri" panose="020F0502020204030204" pitchFamily="34" charset="0"/>
              </a:rPr>
              <a:t/>
            </a:r>
            <a:br>
              <a:rPr lang="ru-RU" sz="28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ru-RU" sz="28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А.Н. Нестерова</a:t>
            </a:r>
            <a:r>
              <a:rPr lang="ru-RU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ru-RU" sz="2800" dirty="0">
                <a:solidFill>
                  <a:schemeClr val="bg1"/>
                </a:solidFill>
                <a:latin typeface="Calibri" panose="020F0502020204030204" pitchFamily="34" charset="0"/>
              </a:rPr>
              <a:t/>
            </a:r>
            <a:br>
              <a:rPr lang="ru-RU" sz="28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albina_nik@infra-m.ru</a:t>
            </a:r>
            <a:br>
              <a:rPr lang="ru-RU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ru-RU" sz="2800" dirty="0">
                <a:solidFill>
                  <a:schemeClr val="bg1"/>
                </a:solidFill>
                <a:latin typeface="Calibri" panose="020F0502020204030204" pitchFamily="34" charset="0"/>
              </a:rPr>
              <a:t/>
            </a:r>
            <a:br>
              <a:rPr lang="ru-RU" sz="28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ru-RU" sz="2800" dirty="0">
                <a:solidFill>
                  <a:schemeClr val="bg1"/>
                </a:solidFill>
                <a:latin typeface="Calibri" panose="020F0502020204030204" pitchFamily="34" charset="0"/>
              </a:rPr>
              <a:t/>
            </a:r>
            <a:br>
              <a:rPr lang="ru-RU" sz="28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ru-RU" sz="2800" dirty="0">
                <a:solidFill>
                  <a:schemeClr val="bg1"/>
                </a:solidFill>
                <a:latin typeface="Calibri" panose="020F0502020204030204" pitchFamily="34" charset="0"/>
              </a:rPr>
              <a:t/>
            </a:r>
            <a:br>
              <a:rPr lang="ru-RU" sz="28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ru-RU" sz="2800" dirty="0">
                <a:solidFill>
                  <a:schemeClr val="bg1"/>
                </a:solidFill>
                <a:latin typeface="Calibri" panose="020F0502020204030204" pitchFamily="34" charset="0"/>
              </a:rPr>
              <a:t/>
            </a:r>
            <a:br>
              <a:rPr lang="ru-RU" sz="28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pl-PL" sz="2800" dirty="0">
                <a:solidFill>
                  <a:schemeClr val="bg1"/>
                </a:solidFill>
                <a:latin typeface="Calibri" panose="020F0502020204030204" pitchFamily="34" charset="0"/>
              </a:rPr>
              <a:t/>
            </a:r>
            <a:br>
              <a:rPr lang="pl-PL" sz="28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3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50" y="168408"/>
            <a:ext cx="6690014" cy="524243"/>
          </a:xfrm>
        </p:spPr>
        <p:txBody>
          <a:bodyPr/>
          <a:lstStyle/>
          <a:p>
            <a:r>
              <a:rPr lang="ru-RU" sz="2000" dirty="0" smtClean="0">
                <a:latin typeface="+mn-lt"/>
                <a:cs typeface="Calibri" panose="020F0502020204030204" pitchFamily="34" charset="0"/>
              </a:rPr>
              <a:t>Анонс тем</a:t>
            </a:r>
            <a:endParaRPr lang="ru-RU" sz="2000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70319" y="1646779"/>
            <a:ext cx="8506691" cy="3139321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 </a:t>
            </a:r>
            <a:r>
              <a:rPr lang="ru-RU" b="1" dirty="0"/>
              <a:t>Расскажем, как влияют на </a:t>
            </a:r>
            <a:r>
              <a:rPr lang="ru-RU" b="1" dirty="0" smtClean="0"/>
              <a:t>эффективность комплектования:</a:t>
            </a:r>
            <a:endParaRPr lang="ru-RU" b="1" dirty="0" smtClean="0"/>
          </a:p>
          <a:p>
            <a:endParaRPr lang="ru-RU" dirty="0"/>
          </a:p>
          <a:p>
            <a:r>
              <a:rPr lang="ru-RU" dirty="0"/>
              <a:t> -  цена подписки</a:t>
            </a:r>
            <a:r>
              <a:rPr lang="ru-RU" dirty="0" smtClean="0"/>
              <a:t>;</a:t>
            </a:r>
          </a:p>
          <a:p>
            <a:endParaRPr lang="ru-RU" dirty="0"/>
          </a:p>
          <a:p>
            <a:r>
              <a:rPr lang="ru-RU" dirty="0"/>
              <a:t>-  способы регистрации пользователей</a:t>
            </a:r>
            <a:r>
              <a:rPr lang="ru-RU" dirty="0" smtClean="0"/>
              <a:t>;</a:t>
            </a:r>
          </a:p>
          <a:p>
            <a:endParaRPr lang="ru-RU" dirty="0"/>
          </a:p>
          <a:p>
            <a:r>
              <a:rPr lang="ru-RU" dirty="0"/>
              <a:t>-  документы в подписке</a:t>
            </a:r>
            <a:r>
              <a:rPr lang="ru-RU" dirty="0" smtClean="0"/>
              <a:t>;</a:t>
            </a:r>
          </a:p>
          <a:p>
            <a:endParaRPr lang="ru-RU" dirty="0"/>
          </a:p>
          <a:p>
            <a:r>
              <a:rPr lang="ru-RU" dirty="0"/>
              <a:t>-  информированность пользователей со стороны библиотеки</a:t>
            </a:r>
            <a:r>
              <a:rPr lang="ru-RU" dirty="0" smtClean="0"/>
              <a:t>;</a:t>
            </a:r>
          </a:p>
          <a:p>
            <a:endParaRPr lang="ru-RU" dirty="0"/>
          </a:p>
          <a:p>
            <a:r>
              <a:rPr lang="ru-RU" dirty="0"/>
              <a:t>-  интуитивно понятный интерфейс сайта ЭБС.</a:t>
            </a:r>
          </a:p>
        </p:txBody>
      </p:sp>
    </p:spTree>
    <p:extLst>
      <p:ext uri="{BB962C8B-B14F-4D97-AF65-F5344CB8AC3E}">
        <p14:creationId xmlns:p14="http://schemas.microsoft.com/office/powerpoint/2010/main" val="306486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50" y="168408"/>
            <a:ext cx="6706639" cy="524243"/>
          </a:xfrm>
        </p:spPr>
        <p:txBody>
          <a:bodyPr/>
          <a:lstStyle/>
          <a:p>
            <a:r>
              <a:rPr lang="ru-RU" sz="2000" dirty="0" smtClean="0">
                <a:latin typeface="+mn-lt"/>
                <a:cs typeface="Calibri" panose="020F0502020204030204" pitchFamily="34" charset="0"/>
              </a:rPr>
              <a:t>Термины</a:t>
            </a:r>
            <a:endParaRPr lang="ru-RU" sz="2000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09550" y="2014108"/>
            <a:ext cx="8618566" cy="2769989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err="1"/>
              <a:t>Эффекти́вность</a:t>
            </a:r>
            <a:r>
              <a:rPr lang="ru-RU" dirty="0"/>
              <a:t> (лат. </a:t>
            </a:r>
            <a:r>
              <a:rPr lang="ru-RU" dirty="0" err="1"/>
              <a:t>effectivus</a:t>
            </a:r>
            <a:r>
              <a:rPr lang="ru-RU" dirty="0"/>
              <a:t>) — соотношение между достигнутым результатом и использованными ресурсами (ISO 9000:2015).</a:t>
            </a:r>
          </a:p>
          <a:p>
            <a:r>
              <a:rPr lang="ru-RU" dirty="0"/>
              <a:t> </a:t>
            </a:r>
          </a:p>
          <a:p>
            <a:r>
              <a:rPr lang="ru-RU" b="1" dirty="0"/>
              <a:t>Экономическая эффективность</a:t>
            </a:r>
            <a:r>
              <a:rPr lang="ru-RU" dirty="0"/>
              <a:t> — это получение максимума возможных благ от имеющихся ресурсов, постоянно соотнося выгоды (блага) и затраты, при этом необходимо вести себя </a:t>
            </a:r>
            <a:r>
              <a:rPr lang="ru-RU" dirty="0">
                <a:hlinkClick r:id="rId2" tooltip="Рациональное поведение"/>
              </a:rPr>
              <a:t>рационально</a:t>
            </a:r>
            <a:r>
              <a:rPr lang="ru-RU" dirty="0"/>
              <a:t> (П. </a:t>
            </a:r>
            <a:r>
              <a:rPr lang="ru-RU" dirty="0" err="1"/>
              <a:t>Самуэльсон</a:t>
            </a:r>
            <a:r>
              <a:rPr lang="ru-RU" dirty="0"/>
              <a:t> и </a:t>
            </a:r>
            <a:r>
              <a:rPr lang="ru-RU" dirty="0">
                <a:hlinkClick r:id="rId3" tooltip="Нордхаус, Уильям"/>
              </a:rPr>
              <a:t>У. </a:t>
            </a:r>
            <a:r>
              <a:rPr lang="ru-RU" dirty="0" err="1">
                <a:hlinkClick r:id="rId3" tooltip="Нордхаус, Уильям"/>
              </a:rPr>
              <a:t>Нордхаус</a:t>
            </a:r>
            <a:r>
              <a:rPr lang="ru-RU" dirty="0"/>
              <a:t>)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dirty="0"/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en-US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endParaRPr lang="ru-RU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81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50" y="168408"/>
            <a:ext cx="6748203" cy="524243"/>
          </a:xfrm>
        </p:spPr>
        <p:txBody>
          <a:bodyPr/>
          <a:lstStyle/>
          <a:p>
            <a:r>
              <a:rPr lang="ru-RU" sz="2000" dirty="0" smtClean="0">
                <a:cs typeface="Calibri" panose="020F0502020204030204" pitchFamily="34" charset="0"/>
              </a:rPr>
              <a:t>Предложение по показателям эффективности</a:t>
            </a:r>
            <a:endParaRPr lang="ru-RU" sz="2000" dirty="0">
              <a:cs typeface="Calibri" panose="020F0502020204030204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09550" y="1225690"/>
            <a:ext cx="8219209" cy="4124206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b="1" dirty="0"/>
              <a:t>Что может быть мерилом эффективности при комплектовании электронными фондами? Предложим следующий перечень</a:t>
            </a:r>
            <a:r>
              <a:rPr lang="ru-RU" b="1" dirty="0" smtClean="0"/>
              <a:t>:</a:t>
            </a:r>
          </a:p>
          <a:p>
            <a:endParaRPr lang="ru-RU" dirty="0"/>
          </a:p>
          <a:p>
            <a:pPr lvl="0"/>
            <a:r>
              <a:rPr lang="ru-RU" dirty="0" smtClean="0"/>
              <a:t>* </a:t>
            </a:r>
            <a:r>
              <a:rPr lang="ru-RU" dirty="0" smtClean="0"/>
              <a:t>Обеспеченность контентом согласно направлениям подготовки учебного</a:t>
            </a:r>
          </a:p>
          <a:p>
            <a:pPr lvl="0"/>
            <a:r>
              <a:rPr lang="ru-RU" dirty="0" smtClean="0"/>
              <a:t> заведения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* Стоимость </a:t>
            </a:r>
            <a:r>
              <a:rPr lang="ru-RU" dirty="0"/>
              <a:t>1 книговыдачи, руб</a:t>
            </a:r>
            <a:r>
              <a:rPr lang="ru-RU" dirty="0" smtClean="0"/>
              <a:t>.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* Стоимость </a:t>
            </a:r>
            <a:r>
              <a:rPr lang="ru-RU" dirty="0"/>
              <a:t>1 страницы чтения, </a:t>
            </a:r>
            <a:r>
              <a:rPr lang="ru-RU" dirty="0" err="1" smtClean="0"/>
              <a:t>руб</a:t>
            </a:r>
            <a:endParaRPr lang="ru-RU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lvl="0"/>
            <a:r>
              <a:rPr lang="ru-RU" dirty="0" smtClean="0"/>
              <a:t>* Минимальная </a:t>
            </a:r>
            <a:r>
              <a:rPr lang="ru-RU" dirty="0"/>
              <a:t>вовлеченность персонала библиотек в логистику (</a:t>
            </a:r>
            <a:r>
              <a:rPr lang="ru-RU" sz="1600" i="1" dirty="0"/>
              <a:t>при соблюдении требований внутренних и внешних нормативных документов, в </a:t>
            </a:r>
            <a:r>
              <a:rPr lang="ru-RU" sz="1600" i="1" dirty="0" err="1"/>
              <a:t>т.ч</a:t>
            </a:r>
            <a:r>
              <a:rPr lang="ru-RU" sz="1600" i="1" dirty="0"/>
              <a:t>. договоров с правообладателями ЭБС</a:t>
            </a:r>
            <a:r>
              <a:rPr lang="ru-RU" dirty="0"/>
              <a:t>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77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50" y="168408"/>
            <a:ext cx="6764828" cy="524243"/>
          </a:xfrm>
        </p:spPr>
        <p:txBody>
          <a:bodyPr/>
          <a:lstStyle/>
          <a:p>
            <a:r>
              <a:rPr lang="ru-RU" sz="2000" dirty="0" smtClean="0"/>
              <a:t>Порядок расчета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3746" y="2506662"/>
            <a:ext cx="8103177" cy="4351338"/>
          </a:xfrm>
        </p:spPr>
        <p:txBody>
          <a:bodyPr>
            <a:normAutofit/>
          </a:bodyPr>
          <a:lstStyle/>
          <a:p>
            <a:r>
              <a:rPr lang="ru-RU" sz="1800" b="1" dirty="0"/>
              <a:t>Стоимость 1 </a:t>
            </a:r>
            <a:r>
              <a:rPr lang="ru-RU" sz="1800" b="1" dirty="0" smtClean="0"/>
              <a:t>книговыдачи (</a:t>
            </a:r>
            <a:r>
              <a:rPr lang="ru-RU" sz="1800" b="1" dirty="0" err="1" smtClean="0"/>
              <a:t>руб</a:t>
            </a:r>
            <a:r>
              <a:rPr lang="ru-RU" sz="1800" b="1" dirty="0" smtClean="0"/>
              <a:t>)</a:t>
            </a:r>
            <a:r>
              <a:rPr lang="ru-RU" sz="1800" dirty="0" smtClean="0"/>
              <a:t> </a:t>
            </a:r>
            <a:r>
              <a:rPr lang="ru-RU" sz="1800" dirty="0"/>
              <a:t>= Стоимость подписки за период (год) / Количество </a:t>
            </a:r>
            <a:r>
              <a:rPr lang="ru-RU" sz="1800" dirty="0" smtClean="0"/>
              <a:t>книговыдач </a:t>
            </a:r>
          </a:p>
          <a:p>
            <a:endParaRPr lang="ru-RU" sz="1800" dirty="0"/>
          </a:p>
          <a:p>
            <a:r>
              <a:rPr lang="ru-RU" sz="1800" b="1" dirty="0"/>
              <a:t>Стоимость 1 страницы </a:t>
            </a:r>
            <a:r>
              <a:rPr lang="ru-RU" sz="1800" b="1" dirty="0" smtClean="0"/>
              <a:t>чтения (</a:t>
            </a:r>
            <a:r>
              <a:rPr lang="ru-RU" sz="1800" b="1" dirty="0" err="1" smtClean="0"/>
              <a:t>руб</a:t>
            </a:r>
            <a:r>
              <a:rPr lang="ru-RU" sz="1800" b="1" dirty="0" smtClean="0"/>
              <a:t>)</a:t>
            </a:r>
            <a:r>
              <a:rPr lang="ru-RU" sz="1800" dirty="0" smtClean="0"/>
              <a:t> </a:t>
            </a:r>
            <a:r>
              <a:rPr lang="ru-RU" sz="1800" dirty="0"/>
              <a:t>= Стоимость подписки за период (год) / Количество прочитанных страниц</a:t>
            </a:r>
          </a:p>
        </p:txBody>
      </p:sp>
    </p:spTree>
    <p:extLst>
      <p:ext uri="{BB962C8B-B14F-4D97-AF65-F5344CB8AC3E}">
        <p14:creationId xmlns:p14="http://schemas.microsoft.com/office/powerpoint/2010/main" val="654917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50" y="168408"/>
            <a:ext cx="6806392" cy="524243"/>
          </a:xfrm>
        </p:spPr>
        <p:txBody>
          <a:bodyPr/>
          <a:lstStyle/>
          <a:p>
            <a:r>
              <a:rPr lang="ru-RU" sz="2000" dirty="0" smtClean="0">
                <a:cs typeface="Calibri" panose="020F0502020204030204" pitchFamily="34" charset="0"/>
              </a:rPr>
              <a:t>Влияющие факторы</a:t>
            </a:r>
            <a:endParaRPr lang="ru-RU" sz="2000" dirty="0">
              <a:cs typeface="Calibri" panose="020F0502020204030204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80639" y="1679041"/>
            <a:ext cx="8281508" cy="2862322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В общем случае формулу для отображения влияния факторов на суммарные книговыдачи можно представить в следующем виде</a:t>
            </a:r>
            <a:r>
              <a:rPr lang="ru-RU" dirty="0" smtClean="0"/>
              <a:t>:</a:t>
            </a:r>
          </a:p>
          <a:p>
            <a:endParaRPr lang="ru-RU" dirty="0"/>
          </a:p>
          <a:p>
            <a:r>
              <a:rPr lang="ru-RU" b="1" dirty="0"/>
              <a:t>Книговыдачи = </a:t>
            </a:r>
            <a:r>
              <a:rPr lang="ru-RU" b="1" dirty="0" smtClean="0"/>
              <a:t>Контингент (1) </a:t>
            </a:r>
            <a:r>
              <a:rPr lang="ru-RU" b="1" dirty="0"/>
              <a:t>* % </a:t>
            </a:r>
            <a:r>
              <a:rPr lang="ru-RU" b="1" dirty="0" smtClean="0"/>
              <a:t>подключенных (2) </a:t>
            </a:r>
            <a:r>
              <a:rPr lang="ru-RU" b="1" dirty="0"/>
              <a:t>* % </a:t>
            </a:r>
            <a:r>
              <a:rPr lang="ru-RU" b="1" dirty="0" smtClean="0"/>
              <a:t>читающих</a:t>
            </a:r>
            <a:r>
              <a:rPr lang="ru-RU" b="1" dirty="0"/>
              <a:t> </a:t>
            </a:r>
            <a:r>
              <a:rPr lang="ru-RU" b="1" dirty="0" smtClean="0"/>
              <a:t>(3)* </a:t>
            </a:r>
            <a:r>
              <a:rPr lang="ru-RU" b="1" dirty="0" smtClean="0"/>
              <a:t>(документы </a:t>
            </a:r>
            <a:r>
              <a:rPr lang="ru-RU" b="1" dirty="0"/>
              <a:t>в </a:t>
            </a:r>
            <a:r>
              <a:rPr lang="ru-RU" b="1" dirty="0" smtClean="0"/>
              <a:t>подписке (4) </a:t>
            </a:r>
            <a:r>
              <a:rPr lang="ru-RU" b="1" dirty="0"/>
              <a:t>* % востребованных </a:t>
            </a:r>
            <a:r>
              <a:rPr lang="ru-RU" b="1" dirty="0" smtClean="0"/>
              <a:t>документов(5)) </a:t>
            </a:r>
            <a:r>
              <a:rPr lang="ru-RU" b="1" dirty="0"/>
              <a:t>* </a:t>
            </a:r>
            <a:r>
              <a:rPr lang="ru-RU" b="1" dirty="0" smtClean="0"/>
              <a:t>к-во обращений (6)</a:t>
            </a:r>
            <a:endParaRPr lang="ru-RU" b="1" dirty="0" smtClean="0"/>
          </a:p>
          <a:p>
            <a:endParaRPr lang="ru-RU" dirty="0"/>
          </a:p>
          <a:p>
            <a:r>
              <a:rPr lang="ru-RU" b="1" dirty="0"/>
              <a:t>Прочитанные страницы = Книговыдачи * (Объем документа в стр.*% чтения документа</a:t>
            </a:r>
            <a:r>
              <a:rPr lang="ru-RU" b="1" dirty="0" smtClean="0"/>
              <a:t>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06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50" y="168408"/>
            <a:ext cx="6806392" cy="524243"/>
          </a:xfrm>
        </p:spPr>
        <p:txBody>
          <a:bodyPr/>
          <a:lstStyle/>
          <a:p>
            <a:r>
              <a:rPr lang="ru-RU" sz="2000" dirty="0" smtClean="0">
                <a:cs typeface="Calibri" panose="020F0502020204030204" pitchFamily="34" charset="0"/>
              </a:rPr>
              <a:t>Факторы из статистики в </a:t>
            </a:r>
            <a:r>
              <a:rPr lang="en-US" sz="2000" dirty="0" err="1" smtClean="0">
                <a:cs typeface="Calibri" panose="020F0502020204030204" pitchFamily="34" charset="0"/>
              </a:rPr>
              <a:t>Znanium</a:t>
            </a:r>
            <a:endParaRPr lang="ru-RU" sz="2000" dirty="0">
              <a:cs typeface="Calibri" panose="020F0502020204030204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80639" y="1679044"/>
            <a:ext cx="8281508" cy="2862322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Из раздела </a:t>
            </a:r>
            <a:r>
              <a:rPr lang="ru-RU" dirty="0" smtClean="0"/>
              <a:t>«Активность» в личном кабинете библиотекаря в ЭБС </a:t>
            </a:r>
            <a:r>
              <a:rPr lang="en-US" dirty="0" err="1" smtClean="0"/>
              <a:t>Znanium</a:t>
            </a:r>
            <a:r>
              <a:rPr lang="ru-RU" dirty="0" smtClean="0"/>
              <a:t> можно проанализировать показатели для факторного анализа по вышеприведенной формуле:</a:t>
            </a:r>
          </a:p>
          <a:p>
            <a:endParaRPr lang="ru-RU" dirty="0" smtClean="0"/>
          </a:p>
          <a:p>
            <a:r>
              <a:rPr lang="ru-RU" dirty="0" smtClean="0"/>
              <a:t>2. Подключенные – см. Пользователи / Держатели ключей (+заходящие по </a:t>
            </a:r>
            <a:r>
              <a:rPr lang="en-US" dirty="0" smtClean="0"/>
              <a:t>IP)</a:t>
            </a:r>
            <a:endParaRPr lang="ru-RU" dirty="0" smtClean="0"/>
          </a:p>
          <a:p>
            <a:r>
              <a:rPr lang="en-US" dirty="0" smtClean="0"/>
              <a:t> </a:t>
            </a:r>
            <a:r>
              <a:rPr lang="en-US" dirty="0" smtClean="0"/>
              <a:t>3</a:t>
            </a:r>
            <a:r>
              <a:rPr lang="ru-RU" dirty="0" smtClean="0"/>
              <a:t>. Читающие – см. Активность / Анонимные +Зарегистрированные</a:t>
            </a:r>
          </a:p>
          <a:p>
            <a:r>
              <a:rPr lang="ru-RU" dirty="0" smtClean="0"/>
              <a:t>4. Документы в подписке – см. Фонд / Доступно </a:t>
            </a:r>
          </a:p>
          <a:p>
            <a:r>
              <a:rPr lang="ru-RU" dirty="0" smtClean="0"/>
              <a:t>5. Востребованные документы – см. Активность / Документов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100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cs typeface="Calibri" panose="020F0502020204030204" pitchFamily="34" charset="0"/>
              </a:rPr>
              <a:t>Пути роста и ответственные</a:t>
            </a:r>
            <a:endParaRPr lang="ru-RU" sz="2000" dirty="0">
              <a:cs typeface="Calibri" panose="020F0502020204030204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09550" y="1321611"/>
            <a:ext cx="8618566" cy="4154984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Рост эффективности означает, что эффект (результат) растет быстрее, чем затраты или ресурсы. Пути достижения в случае с комплектованием фондами </a:t>
            </a:r>
            <a:r>
              <a:rPr lang="ru-RU" dirty="0" smtClean="0"/>
              <a:t>ЭБС и ответственные:</a:t>
            </a:r>
            <a:endParaRPr lang="ru-RU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/>
              <a:t>Увеличение </a:t>
            </a:r>
            <a:r>
              <a:rPr lang="ru-RU" dirty="0"/>
              <a:t>количества зарегистрированных (</a:t>
            </a:r>
            <a:r>
              <a:rPr lang="ru-RU" dirty="0" smtClean="0"/>
              <a:t>библиотека)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/>
              <a:t>Увеличение </a:t>
            </a:r>
            <a:r>
              <a:rPr lang="ru-RU" dirty="0"/>
              <a:t>количества читающих  (</a:t>
            </a:r>
            <a:r>
              <a:rPr lang="ru-RU" dirty="0" smtClean="0"/>
              <a:t>преподаватели)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/>
              <a:t>Оптимальный </a:t>
            </a:r>
            <a:r>
              <a:rPr lang="ru-RU" dirty="0"/>
              <a:t>подбор фонда под направления подготовки (</a:t>
            </a:r>
            <a:r>
              <a:rPr lang="ru-RU" dirty="0" smtClean="0"/>
              <a:t>библиотека)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/>
              <a:t>Увеличение </a:t>
            </a:r>
            <a:r>
              <a:rPr lang="ru-RU" dirty="0"/>
              <a:t>количества востребованных документов (преподаватели, </a:t>
            </a:r>
            <a:r>
              <a:rPr lang="ru-RU" dirty="0" smtClean="0"/>
              <a:t>библиотека)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/>
              <a:t>Увеличение </a:t>
            </a:r>
            <a:r>
              <a:rPr lang="ru-RU" dirty="0"/>
              <a:t>количества прочитанных страниц одного документа (правообладатель </a:t>
            </a:r>
            <a:r>
              <a:rPr lang="ru-RU" dirty="0" smtClean="0"/>
              <a:t>ЭБС)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/>
              <a:t>Оптимальное </a:t>
            </a:r>
            <a:r>
              <a:rPr lang="ru-RU" dirty="0"/>
              <a:t>соотношение цены и качества контента (правообладатель ЭБС)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en-US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endParaRPr lang="ru-RU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39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cs typeface="Calibri" panose="020F0502020204030204" pitchFamily="34" charset="0"/>
              </a:rPr>
              <a:t>Пути роста и ответственные</a:t>
            </a:r>
            <a:endParaRPr lang="ru-RU" sz="2000" dirty="0">
              <a:cs typeface="Calibri" panose="020F0502020204030204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09550" y="2014111"/>
            <a:ext cx="8618566" cy="2769989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Для оценки покрытия направлений подготовки в  Вашем учебном заведении контентом </a:t>
            </a:r>
            <a:r>
              <a:rPr lang="en-US" dirty="0" err="1" smtClean="0"/>
              <a:t>Znanium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мы создали новый отчет </a:t>
            </a:r>
            <a:r>
              <a:rPr lang="ru-RU" b="1" dirty="0" smtClean="0"/>
              <a:t>«Документы по ОКСО» </a:t>
            </a:r>
            <a:r>
              <a:rPr lang="ru-RU" dirty="0" smtClean="0"/>
              <a:t>и положили его в личный</a:t>
            </a:r>
          </a:p>
          <a:p>
            <a:r>
              <a:rPr lang="ru-RU" dirty="0" smtClean="0"/>
              <a:t> кабинет библиотекаря.</a:t>
            </a:r>
          </a:p>
          <a:p>
            <a:endParaRPr lang="ru-RU" dirty="0" smtClean="0"/>
          </a:p>
          <a:p>
            <a:r>
              <a:rPr lang="ru-RU" dirty="0" smtClean="0"/>
              <a:t>Также эту информацию видят пользователи с ролью «Преподаватель»</a:t>
            </a:r>
            <a:endParaRPr lang="ru-RU" dirty="0"/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en-US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endParaRPr lang="ru-RU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3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fra-4x3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34A90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инфра 4х3" id="{B2054789-2AE1-4FAF-9A5B-90E46B8E3A77}" vid="{F8A8C5C5-C84C-405D-96E2-1EBEE5280D9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4057</TotalTime>
  <Words>1044</Words>
  <Application>Microsoft Office PowerPoint</Application>
  <PresentationFormat>Экран (4:3)</PresentationFormat>
  <Paragraphs>151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Infra-4x3</vt:lpstr>
      <vt:lpstr> Экономическая эффективность комплектования    фондов электронным контентом на примере ЭБС   Znanium.   Как защитить бюджет у ректора?</vt:lpstr>
      <vt:lpstr>Анонс тем</vt:lpstr>
      <vt:lpstr>Термины</vt:lpstr>
      <vt:lpstr>Предложение по показателям эффективности</vt:lpstr>
      <vt:lpstr>Порядок расчета</vt:lpstr>
      <vt:lpstr>Влияющие факторы</vt:lpstr>
      <vt:lpstr>Факторы из статистики в Znanium</vt:lpstr>
      <vt:lpstr>Пути роста и ответственные</vt:lpstr>
      <vt:lpstr>Пути роста и ответственные</vt:lpstr>
      <vt:lpstr>Бесплатный доступ к допколлекциям в карантин</vt:lpstr>
      <vt:lpstr>Кейсы ВУЗов по показателям эффективности</vt:lpstr>
      <vt:lpstr>Влияние на эффективность контента в Znanium</vt:lpstr>
      <vt:lpstr>Контент в Znanium</vt:lpstr>
      <vt:lpstr>Комплектование со Znanium</vt:lpstr>
      <vt:lpstr>Статистика </vt:lpstr>
      <vt:lpstr>Методическая поддержка</vt:lpstr>
      <vt:lpstr>    Спасибо за внимание!   А.Н. Нестерова  albina_nik@infra-m.ru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Комплектование  в условиях  ограниченного бюджета</dc:title>
  <dc:creator>Мария Трефилова</dc:creator>
  <cp:lastModifiedBy>Позднякова</cp:lastModifiedBy>
  <cp:revision>213</cp:revision>
  <dcterms:created xsi:type="dcterms:W3CDTF">2019-09-06T06:16:48Z</dcterms:created>
  <dcterms:modified xsi:type="dcterms:W3CDTF">2020-10-12T15:22:43Z</dcterms:modified>
</cp:coreProperties>
</file>